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62" r:id="rId5"/>
    <p:sldId id="263" r:id="rId6"/>
    <p:sldId id="264" r:id="rId7"/>
    <p:sldId id="258" r:id="rId8"/>
    <p:sldId id="259" r:id="rId9"/>
    <p:sldId id="265" r:id="rId10"/>
    <p:sldId id="279" r:id="rId11"/>
    <p:sldId id="280" r:id="rId12"/>
    <p:sldId id="281" r:id="rId13"/>
    <p:sldId id="282" r:id="rId14"/>
    <p:sldId id="260" r:id="rId15"/>
    <p:sldId id="277" r:id="rId16"/>
    <p:sldId id="278" r:id="rId17"/>
    <p:sldId id="266" r:id="rId18"/>
    <p:sldId id="267" r:id="rId19"/>
    <p:sldId id="268" r:id="rId20"/>
    <p:sldId id="269" r:id="rId21"/>
    <p:sldId id="270" r:id="rId22"/>
    <p:sldId id="271" r:id="rId23"/>
    <p:sldId id="284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0576-9B44-4A42-858B-1492BEAD3704}" type="datetimeFigureOut">
              <a:rPr lang="sk-SK" smtClean="0"/>
              <a:pPr/>
              <a:t>30. 10. 2020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4539-880C-4B3C-8EAE-44C3032C2F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0576-9B44-4A42-858B-1492BEAD3704}" type="datetimeFigureOut">
              <a:rPr lang="sk-SK" smtClean="0"/>
              <a:pPr/>
              <a:t>30. 10. 2020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4539-880C-4B3C-8EAE-44C3032C2F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0576-9B44-4A42-858B-1492BEAD3704}" type="datetimeFigureOut">
              <a:rPr lang="sk-SK" smtClean="0"/>
              <a:pPr/>
              <a:t>30. 10. 2020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4539-880C-4B3C-8EAE-44C3032C2F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0576-9B44-4A42-858B-1492BEAD3704}" type="datetimeFigureOut">
              <a:rPr lang="sk-SK" smtClean="0"/>
              <a:pPr/>
              <a:t>30. 10. 2020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4539-880C-4B3C-8EAE-44C3032C2F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0576-9B44-4A42-858B-1492BEAD3704}" type="datetimeFigureOut">
              <a:rPr lang="sk-SK" smtClean="0"/>
              <a:pPr/>
              <a:t>30. 10. 2020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4539-880C-4B3C-8EAE-44C3032C2F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0576-9B44-4A42-858B-1492BEAD3704}" type="datetimeFigureOut">
              <a:rPr lang="sk-SK" smtClean="0"/>
              <a:pPr/>
              <a:t>30. 10. 2020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4539-880C-4B3C-8EAE-44C3032C2F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0576-9B44-4A42-858B-1492BEAD3704}" type="datetimeFigureOut">
              <a:rPr lang="sk-SK" smtClean="0"/>
              <a:pPr/>
              <a:t>30. 10. 2020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4539-880C-4B3C-8EAE-44C3032C2F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0576-9B44-4A42-858B-1492BEAD3704}" type="datetimeFigureOut">
              <a:rPr lang="sk-SK" smtClean="0"/>
              <a:pPr/>
              <a:t>30. 10. 2020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4539-880C-4B3C-8EAE-44C3032C2F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0576-9B44-4A42-858B-1492BEAD3704}" type="datetimeFigureOut">
              <a:rPr lang="sk-SK" smtClean="0"/>
              <a:pPr/>
              <a:t>30. 10. 2020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4539-880C-4B3C-8EAE-44C3032C2F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0576-9B44-4A42-858B-1492BEAD3704}" type="datetimeFigureOut">
              <a:rPr lang="sk-SK" smtClean="0"/>
              <a:pPr/>
              <a:t>30. 10. 2020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4539-880C-4B3C-8EAE-44C3032C2F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0576-9B44-4A42-858B-1492BEAD3704}" type="datetimeFigureOut">
              <a:rPr lang="sk-SK" smtClean="0"/>
              <a:pPr/>
              <a:t>30. 10. 2020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4539-880C-4B3C-8EAE-44C3032C2F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00576-9B44-4A42-858B-1492BEAD3704}" type="datetimeFigureOut">
              <a:rPr lang="sk-SK" smtClean="0"/>
              <a:pPr/>
              <a:t>30. 10. 2020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54539-880C-4B3C-8EAE-44C3032C2FE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ov-lex.sk/pravne-predpisy/SK/ZZ/2003/504/2019070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ov-lex.sk/pravne-predpisy/SK/ZZ/2003/504/2019070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958166" cy="3857652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Nájom poľnohospodárskej pôdy na Slovensku</a:t>
            </a:r>
            <a:br>
              <a:rPr lang="sk-SK" b="1" dirty="0"/>
            </a:br>
            <a:br>
              <a:rPr lang="sk-SK" b="1" dirty="0"/>
            </a:br>
            <a:r>
              <a:rPr lang="sk-SK" sz="3600" b="1" dirty="0"/>
              <a:t>doc. JUDr. Ing. Jarmila Lazíková, PhD. et PhD. </a:t>
            </a:r>
            <a:br>
              <a:rPr lang="sk-SK" b="1" dirty="0"/>
            </a:br>
            <a:br>
              <a:rPr lang="sk-SK" b="1" dirty="0"/>
            </a:br>
            <a:endParaRPr lang="sk-SK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Modifikácia nájomného 1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sk-SK" dirty="0"/>
              <a:t>§ 5: Ak ide o </a:t>
            </a:r>
            <a:r>
              <a:rPr lang="sk-SK" b="1" dirty="0"/>
              <a:t>mimoriadne okolnosti </a:t>
            </a:r>
            <a:r>
              <a:rPr lang="sk-SK" dirty="0"/>
              <a:t>najmä následky prírodných pomerov, ktoré nájomca nespôsobil, a nemožno predpokladať, že by ich odvrátil alebo ich následky mohol odvrátiť alebo prekonať, a v dôsledku ktorých nemohol nájomca prenajatý pozemok používať na poľnohospodárske účely alebo nemohol dosiahnuť žiadny výnos v príslušnom kalendárnom roku, </a:t>
            </a:r>
            <a:r>
              <a:rPr lang="sk-SK" b="1" dirty="0"/>
              <a:t>nie je povinný platiť nájomné</a:t>
            </a:r>
            <a:r>
              <a:rPr lang="sk-SK" dirty="0"/>
              <a:t>. Ak z týchto dôvodov úžitky z prenajatého pozemku klesli pod polovicu bežného výnosu, má nájomca </a:t>
            </a:r>
            <a:r>
              <a:rPr lang="sk-SK" b="1" dirty="0"/>
              <a:t>právo na primeranú zľavu z nájomného.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Modifikácia nájomného 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k-SK" dirty="0"/>
              <a:t>§ 10 ods. 3: Ak </a:t>
            </a:r>
            <a:r>
              <a:rPr lang="sk-SK" b="1" dirty="0"/>
              <a:t>priemerné ceny poľnohospodárskych výrobkov</a:t>
            </a:r>
            <a:r>
              <a:rPr lang="sk-SK" dirty="0"/>
              <a:t>, ktoré sú predmetom regulácie trhu s poľnohospodárskymi výrobkami, pestovaných na prenajatých poľnohospodárskych pozemkoch v priebehu troch po sebe nasledujúcich rokoch </a:t>
            </a:r>
            <a:r>
              <a:rPr lang="sk-SK" b="1" dirty="0"/>
              <a:t>klesli alebo stúpli o viac ako 20 %, môže prenajímateľ alebo nájomca požadovať pomernú úpravu nájomného, </a:t>
            </a:r>
            <a:r>
              <a:rPr lang="sk-SK" dirty="0"/>
              <a:t>a to počnúc najbližším obdobím, za ktoré sa nájomné platí.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Modifikácia nájomného 3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§ 11 ods. 1: Ak nemohol nájomca dosiahnuť žiaden výnos z dôvodu, že v dôsledku </a:t>
            </a:r>
            <a:r>
              <a:rPr lang="sk-SK" b="1" dirty="0"/>
              <a:t>podstatnej zmeny hospodárskych pomerov, ktorá sa neprejavila len u neho,</a:t>
            </a:r>
            <a:r>
              <a:rPr lang="sk-SK" dirty="0"/>
              <a:t> sa podstatne zvýšili náklady na získavanie úžitkov z prenajatého pozemku alebo sa podstatne znížila ich hodnota, alebo ak z týchto dôvodov klesne výnos nájomcu pod polovicu obvyklého výnosu, </a:t>
            </a:r>
            <a:r>
              <a:rPr lang="sk-SK" b="1" dirty="0"/>
              <a:t>má právo na odpustenie alebo na primeranú zľavu z nájomného obdobne ako v prípade tohto práva pre mimoriadne okolnosti</a:t>
            </a:r>
            <a:r>
              <a:rPr lang="sk-SK" dirty="0"/>
              <a:t> (</a:t>
            </a:r>
            <a:r>
              <a:rPr lang="sk-SK" dirty="0">
                <a:hlinkClick r:id="rId2" tooltip="Odkaz na predpis alebo ustanovenie"/>
              </a:rPr>
              <a:t>§ 5</a:t>
            </a:r>
            <a:r>
              <a:rPr lang="sk-SK" dirty="0"/>
              <a:t>). </a:t>
            </a:r>
          </a:p>
          <a:p>
            <a:endParaRPr lang="sk-SK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Modifikácia nájomného 4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§ 11 ods. 2: Nájomca má právo požadovať </a:t>
            </a:r>
            <a:r>
              <a:rPr lang="sk-SK" b="1" dirty="0"/>
              <a:t>primerané zníženie nájomného,</a:t>
            </a:r>
            <a:r>
              <a:rPr lang="sk-SK" dirty="0"/>
              <a:t> ak opatreniami podľa osobitného predpisu</a:t>
            </a:r>
            <a:r>
              <a:rPr lang="sk-SK" baseline="30000" dirty="0">
                <a:hlinkClick r:id="rId2" tooltip="Odkaz na predpis alebo ustanovenie"/>
              </a:rPr>
              <a:t>2</a:t>
            </a:r>
            <a:r>
              <a:rPr lang="sk-SK" dirty="0">
                <a:hlinkClick r:id="rId2" tooltip="Odkaz na predpis alebo ustanovenie"/>
              </a:rPr>
              <a:t>)</a:t>
            </a:r>
            <a:r>
              <a:rPr lang="sk-SK" dirty="0"/>
              <a:t> alebo činnosťou iného v súlade s ním bolo </a:t>
            </a:r>
            <a:r>
              <a:rPr lang="sk-SK" b="1" dirty="0"/>
              <a:t>sťažené alebo obmedzené užívanie prenajatého pozemku, </a:t>
            </a:r>
            <a:r>
              <a:rPr lang="sk-SK" dirty="0"/>
              <a:t>alebo </a:t>
            </a:r>
            <a:r>
              <a:rPr lang="sk-SK" b="1" dirty="0"/>
              <a:t>bola znížená intenzita jeho využitia</a:t>
            </a:r>
            <a:r>
              <a:rPr lang="sk-SK" dirty="0"/>
              <a:t>. Ak ide len o dočasné vplyvy, nájomca má právo na primeranú zľavu z nájomného, ak výnos z prenajatého pozemku klesol pod polovicu bežného výnosu. 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Vedľajšie náležitosti nájomnej zmluvy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podnájomný vzťah,</a:t>
            </a:r>
          </a:p>
          <a:p>
            <a:r>
              <a:rPr lang="sk-SK" dirty="0"/>
              <a:t>odovzdanie veci po skončení nájmu,</a:t>
            </a:r>
          </a:p>
          <a:p>
            <a:r>
              <a:rPr lang="sk-SK" dirty="0"/>
              <a:t>doba nájmu, </a:t>
            </a:r>
          </a:p>
          <a:p>
            <a:r>
              <a:rPr lang="sk-SK" dirty="0"/>
              <a:t>čas a spôsob platenia nájomného, </a:t>
            </a:r>
          </a:p>
          <a:p>
            <a:r>
              <a:rPr lang="sk-SK" dirty="0"/>
              <a:t>spôsoby skončenia nájmu, </a:t>
            </a:r>
          </a:p>
          <a:p>
            <a:r>
              <a:rPr lang="sk-SK" dirty="0"/>
              <a:t>prednostné právo na uzavretie novej nájomnej zmluvy</a:t>
            </a:r>
          </a:p>
          <a:p>
            <a:pPr>
              <a:buNone/>
            </a:pP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Podnájom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k-SK" dirty="0"/>
              <a:t>§ 10 ods. 4: </a:t>
            </a:r>
          </a:p>
          <a:p>
            <a:pPr algn="just">
              <a:buNone/>
            </a:pPr>
            <a:r>
              <a:rPr lang="sk-SK" dirty="0"/>
              <a:t>Nájomca je oprávnený dať prenajatú vec do podnájmu, ak zmluva neurčuje inak. </a:t>
            </a:r>
          </a:p>
          <a:p>
            <a:pPr algn="just">
              <a:buNone/>
            </a:pPr>
            <a:r>
              <a:rPr lang="sk-SK" dirty="0"/>
              <a:t>Spôsob a čas podnájmu je nájomca povinný prenajímateľovi oznámiť do 30 dní.  </a:t>
            </a:r>
          </a:p>
          <a:p>
            <a:pPr algn="just">
              <a:buNone/>
            </a:pPr>
            <a:r>
              <a:rPr lang="sk-SK" dirty="0"/>
              <a:t>To neplatí v prípade: </a:t>
            </a:r>
          </a:p>
          <a:p>
            <a:pPr algn="just">
              <a:buFontTx/>
              <a:buChar char="-"/>
            </a:pPr>
            <a:r>
              <a:rPr lang="sk-SK" dirty="0"/>
              <a:t>§ 10 ods. 7</a:t>
            </a:r>
          </a:p>
          <a:p>
            <a:pPr algn="just">
              <a:buFontTx/>
              <a:buChar char="-"/>
            </a:pPr>
            <a:r>
              <a:rPr lang="sk-SK" dirty="0"/>
              <a:t>§ 12a až § 12c</a:t>
            </a:r>
          </a:p>
          <a:p>
            <a:pPr algn="just">
              <a:buFontTx/>
              <a:buChar char="-"/>
            </a:pPr>
            <a:r>
              <a:rPr lang="sk-SK" dirty="0"/>
              <a:t>§ 13 ods. 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Odovzdanie veci po skončení nájmu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Povinnosť výzvy rok pred skončením nájmu zrušená bez náhrady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Doba nájmu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Min. 5 rokov</a:t>
            </a:r>
          </a:p>
          <a:p>
            <a:r>
              <a:rPr lang="sk-SK" dirty="0"/>
              <a:t>Max. 15 rokov na dobu určitú</a:t>
            </a:r>
          </a:p>
          <a:p>
            <a:r>
              <a:rPr lang="sk-SK" dirty="0"/>
              <a:t>Osobitné lehoty:</a:t>
            </a:r>
          </a:p>
          <a:p>
            <a:pPr lvl="1"/>
            <a:r>
              <a:rPr lang="sk-SK" dirty="0"/>
              <a:t>najviac na 25 rokov, ak ide o založenie alebo obnovu ovocného sadu,</a:t>
            </a:r>
          </a:p>
          <a:p>
            <a:pPr lvl="1"/>
            <a:r>
              <a:rPr lang="sk-SK" b="1" dirty="0"/>
              <a:t>najviac na 30 rokov, ak ide</a:t>
            </a:r>
            <a:r>
              <a:rPr lang="sk-SK" dirty="0"/>
              <a:t> o založenie alebo obnovu škôlky pre ovocné dreviny alebo okrasné dreviny, </a:t>
            </a:r>
            <a:r>
              <a:rPr lang="sk-SK" b="1" dirty="0"/>
              <a:t>založenie alebo obnovu vinohradu</a:t>
            </a:r>
            <a:r>
              <a:rPr lang="sk-SK" dirty="0"/>
              <a:t>, založenie alebo obnovu chmeľnice,</a:t>
            </a:r>
          </a:p>
          <a:p>
            <a:pPr lvl="1"/>
            <a:r>
              <a:rPr lang="sk-SK" dirty="0"/>
              <a:t>najviac na 15 rokov, ak ide o založenie alebo obnovu porastu špargle, alebo porastu drobného ovocia.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Doba nájmu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85000" lnSpcReduction="20000"/>
          </a:bodyPr>
          <a:lstStyle/>
          <a:p>
            <a:r>
              <a:rPr lang="sk-SK" dirty="0"/>
              <a:t>Výpovedná lehota: </a:t>
            </a:r>
          </a:p>
          <a:p>
            <a:pPr lvl="1"/>
            <a:r>
              <a:rPr lang="sk-SK" dirty="0"/>
              <a:t>1 - ročná</a:t>
            </a:r>
          </a:p>
          <a:p>
            <a:pPr lvl="1"/>
            <a:r>
              <a:rPr lang="sk-SK" dirty="0"/>
              <a:t>5 - ročná</a:t>
            </a:r>
          </a:p>
          <a:p>
            <a:r>
              <a:rPr lang="sk-SK" dirty="0"/>
              <a:t>Z dôvodovej správy: </a:t>
            </a:r>
            <a:r>
              <a:rPr lang="sk-SK" i="1" dirty="0"/>
              <a:t>Hospodárska istota vzhľadom na  užívacie práva k poľnohospodárskym pozemkom pri prevádzkovaní podniku je v súčasnosti podporená stanovením minimálnej doby nájmu na 5 rokov. V  čase pred koncom doby nájmu je tak stabilita nájomných vzťahov k pôde veľmi nízka a neumožňuje rozvoj a investície v poľnohospodárstve. S poukazom na uvedené je potreba zmeniť výpovednú lehotu na 5 rokov, čím sa zabezpečí väčšiu stabilitu počas celej doby trvania nájomnej zmluvy.</a:t>
            </a:r>
            <a:endParaRPr lang="sk-S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Odstúpenie od zmluvy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Nájomca môže kedykoľvek odstúpiť od zmluvy, ak: </a:t>
            </a:r>
          </a:p>
          <a:p>
            <a:pPr lvl="1"/>
            <a:r>
              <a:rPr lang="sk-SK" dirty="0"/>
              <a:t>(1) prenajímateľ neodovzdá pozemok nájomcovi v stave spôsobilom na dohodnuté alebo obvyklé užívanie; </a:t>
            </a:r>
          </a:p>
          <a:p>
            <a:pPr lvl="1"/>
            <a:r>
              <a:rPr lang="sk-SK" dirty="0"/>
              <a:t>(2) sa prenajatý pozemok stane nespôsobilým na dohodnuté alebo obvyklé užívanie počas doby nájmu bez zavinenia nájomcu; </a:t>
            </a:r>
          </a:p>
          <a:p>
            <a:pPr lvl="1"/>
            <a:r>
              <a:rPr lang="sk-SK" dirty="0"/>
              <a:t>(3) sa pozemok stane neupotrebiteľným; </a:t>
            </a:r>
          </a:p>
          <a:p>
            <a:pPr lvl="1"/>
            <a:r>
              <a:rPr lang="sk-SK" dirty="0"/>
              <a:t>(4) sa nájomcovi odníme taká časť pozemku, v dôsledku čoho sa zmarí účel zmluvy (napr. vyhlási sa za chránenú krajinnú oblasť);</a:t>
            </a:r>
          </a:p>
          <a:p>
            <a:pPr lvl="1"/>
            <a:r>
              <a:rPr lang="sk-SK" dirty="0"/>
              <a:t>(5) ak tretia osoba uplatňuje k veci práva, ktoré sú nezlučiteľné s právami nájomcu, je prenajímateľ povinný urobiť potrebné právne opatrenia na jeho ochranu. Ak tak prenajímateľ v primeranej lehote neurobí alebo ak nie sú jeho opatrenia úspešné, môže nájomca odstúpiť od zmluvy (§ 684 ObčZ).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39784"/>
          </a:xfrm>
        </p:spPr>
        <p:txBody>
          <a:bodyPr>
            <a:normAutofit/>
          </a:bodyPr>
          <a:lstStyle/>
          <a:p>
            <a:r>
              <a:rPr lang="sk-SK" sz="3200" b="1" dirty="0"/>
              <a:t>Právna úprava nájmu poľnohospodárskej pôdy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r>
              <a:rPr lang="sk-SK" b="1" dirty="0"/>
              <a:t>Zákon č. 504/2003 Z. z. </a:t>
            </a:r>
            <a:r>
              <a:rPr lang="sk-SK" dirty="0"/>
              <a:t>o nájme poľnohospodárskych pozemkov:</a:t>
            </a:r>
          </a:p>
          <a:p>
            <a:pPr lvl="1"/>
            <a:r>
              <a:rPr lang="sk-SK" dirty="0"/>
              <a:t>1. časť nájom pôdy na poľnohospodárske účely</a:t>
            </a:r>
          </a:p>
          <a:p>
            <a:pPr lvl="1"/>
            <a:r>
              <a:rPr lang="sk-SK" dirty="0"/>
              <a:t>2. časť nájom pôdy na poľnohospodárske účely pri prevádzkovaní podniku</a:t>
            </a:r>
          </a:p>
          <a:p>
            <a:r>
              <a:rPr lang="sk-SK" b="1" dirty="0"/>
              <a:t>Občiansky zákonník </a:t>
            </a:r>
            <a:r>
              <a:rPr lang="sk-SK" dirty="0"/>
              <a:t>(40/1964 Zb. - § 663-684)</a:t>
            </a:r>
          </a:p>
          <a:p>
            <a:r>
              <a:rPr lang="sk-SK" b="1" dirty="0"/>
              <a:t>Zákon č. 229/1991 Zb. </a:t>
            </a:r>
            <a:r>
              <a:rPr lang="sk-SK" dirty="0"/>
              <a:t>o úprave vlastníckych vzťahov k pôde a inému poľnohospodárskemu majetku (§ 22 ods. 2)</a:t>
            </a:r>
          </a:p>
          <a:p>
            <a:r>
              <a:rPr lang="sk-SK" b="1" dirty="0"/>
              <a:t>Zákon č. 180/1995 Z. z. </a:t>
            </a:r>
            <a:r>
              <a:rPr lang="sk-SK" dirty="0"/>
              <a:t>o niektorých opatreniach na usporiadanie vlastníctva k pozemkom</a:t>
            </a:r>
          </a:p>
          <a:p>
            <a:r>
              <a:rPr lang="sk-SK" b="1" dirty="0"/>
              <a:t>Nariadenie vlády SR č. 238/2010 Z. z., </a:t>
            </a:r>
            <a:r>
              <a:rPr lang="sk-SK" dirty="0"/>
              <a:t>ktorým sa ustanovujú podrobnosti o podmienkach prenajímania, predaja, zámeny a nadobúdania nehnuteľností Slovenským pozemkovým fondom </a:t>
            </a:r>
          </a:p>
          <a:p>
            <a:r>
              <a:rPr lang="sk-SK" b="1" dirty="0"/>
              <a:t>Vyhláška </a:t>
            </a:r>
            <a:r>
              <a:rPr lang="sk-SK" b="1" dirty="0" err="1"/>
              <a:t>MPaRV</a:t>
            </a:r>
            <a:r>
              <a:rPr lang="sk-SK" b="1" dirty="0"/>
              <a:t> SR č. 172/2018 Z. z</a:t>
            </a:r>
            <a:r>
              <a:rPr lang="sk-SK" dirty="0"/>
              <a:t>., ktorou sa ustanovujú podrobnosti o spôsobe a rozsahu vedenia a poskytovania evidencií a stanovenia obvyklej výšky nájomného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Odstúpenie od zmluvy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Prenajímateľ môže podľa Občianskeho zákonníka odstúpiť od zmluvy až po predchádzajúcej písomnej výstrahe adresovanej nájomcovi v prípadoch:</a:t>
            </a:r>
          </a:p>
          <a:p>
            <a:pPr lvl="1"/>
            <a:r>
              <a:rPr lang="sk-SK" dirty="0"/>
              <a:t>neadekvátneho užívania prenajatého pozemku, v dôsledku čoho  prenajímateľovi hrozí značná škoda alebo vzniká škoda, </a:t>
            </a:r>
          </a:p>
          <a:p>
            <a:pPr lvl="1"/>
            <a:r>
              <a:rPr lang="sk-SK" dirty="0"/>
              <a:t>nezaplatenia nájomného ani do splatnosti ďalšieho nájomného. </a:t>
            </a:r>
          </a:p>
          <a:p>
            <a:pPr lvl="1"/>
            <a:r>
              <a:rPr lang="sk-SK" dirty="0"/>
              <a:t>nájomca dal pozemok do podnájmu v rozpore so zmluvou (§ 666 ods. 2 ObčZ); to neplatí, ak ide o postup podľa § 12a až § 12 c (§ 10 ods. 5),</a:t>
            </a:r>
          </a:p>
          <a:p>
            <a:pPr lvl="1"/>
            <a:r>
              <a:rPr lang="sk-SK" dirty="0"/>
              <a:t>ak nájomca podľa § 13 ods. 9 poruší povinnosti z nájomnej zmluvy alebo ustanovenia zákona o nájme poľnohospodárskeho pozemku.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b="1" dirty="0"/>
              <a:t>Prednostné právo na uzavretie novej nájomnej zmluvy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§ 13 ods. 2 zákona č. 504/2003 Z. z.:</a:t>
            </a:r>
          </a:p>
          <a:p>
            <a:pPr>
              <a:buNone/>
            </a:pPr>
            <a:r>
              <a:rPr lang="sk-SK" i="1" dirty="0"/>
              <a:t>ak nájomca riadne a včas plní svoje záväzky zo zmluvy, má právo na prednostné uzavretie novej nájomnej zmluvy na pozemok, ktorý nájomca doteraz užíval, za nájomné v obvyklej výške</a:t>
            </a:r>
            <a:r>
              <a:rPr lang="sk-SK" dirty="0"/>
              <a:t>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To neplatí, ak:</a:t>
            </a:r>
          </a:p>
          <a:p>
            <a:pPr lvl="1"/>
            <a:r>
              <a:rPr lang="sk-SK" dirty="0"/>
              <a:t>(1) pri skončení nájmu uplynutím dohodnutého času trvania nájmu alebo uplynutím výpovednej lehoty prenajímateľ podniká v poľnohospodárstve; </a:t>
            </a:r>
          </a:p>
          <a:p>
            <a:pPr lvl="1"/>
            <a:r>
              <a:rPr lang="sk-SK" dirty="0"/>
              <a:t>(2) ak má byť nájomcom blízka osoba prenajímateľa; </a:t>
            </a:r>
          </a:p>
          <a:p>
            <a:pPr lvl="1"/>
            <a:r>
              <a:rPr lang="sk-SK" dirty="0"/>
              <a:t>(3) ak má byť nájomcom  právnická osoba, ktorej je prenajímateľ členom alebo spoločníkom; </a:t>
            </a:r>
          </a:p>
          <a:p>
            <a:pPr lvl="1"/>
            <a:r>
              <a:rPr lang="sk-SK" dirty="0"/>
              <a:t>(4) ak ide o pozemok, ktorý je podľa osobitného predpisu určený na iné ako poľnohospodárske účely;</a:t>
            </a:r>
          </a:p>
          <a:p>
            <a:pPr lvl="1"/>
            <a:r>
              <a:rPr lang="sk-SK" dirty="0"/>
              <a:t>(5) došlo k prevodu alebo prechodu vlastníckeho práva k pozemku (ide o nový dôvod doplnený novelou č. 291/2017 Z. z.). 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Ďakujem za pozornosť</a:t>
            </a:r>
            <a:br>
              <a:rPr lang="sk-SK" b="1" dirty="0"/>
            </a:br>
            <a:endParaRPr lang="sk-SK" b="1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42910" y="2143116"/>
            <a:ext cx="8229600" cy="3000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Otázky prosím zasielať na:</a:t>
            </a:r>
            <a:br>
              <a:rPr kumimoji="0" lang="sk-SK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k-SK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zdruzenieaaep@gmail.com</a:t>
            </a:r>
            <a:endParaRPr kumimoji="0" lang="sk-SK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Nájomný vzťah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Zmluva</a:t>
            </a:r>
          </a:p>
          <a:p>
            <a:r>
              <a:rPr lang="sk-SK" dirty="0"/>
              <a:t>Zákon</a:t>
            </a:r>
          </a:p>
          <a:p>
            <a:r>
              <a:rPr lang="sk-SK" dirty="0"/>
              <a:t>Úradné rozhodnutie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Nájomný vzťah sa zakladá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/>
              <a:t>Ex lege </a:t>
            </a:r>
            <a:r>
              <a:rPr lang="sk-SK" dirty="0"/>
              <a:t>- § 22 ods. 2 zákona o pôde: A</a:t>
            </a:r>
            <a:r>
              <a:rPr lang="sk-SK" i="1" dirty="0"/>
              <a:t>k medzi doterajším užívateľom a vlastníkom poľnohospodárskeho a lesného pozemku nedošlo k inej dohode, vznikne dňom účinnosti tohto zákona alebo dňom, keď bol pozemok podľa druhej časti tohto zákona vydaný, medzi nimi nájomný vzťah, ktorý možno vypovedať k </a:t>
            </a:r>
            <a:r>
              <a:rPr lang="sk-SK" b="1" i="1" dirty="0"/>
              <a:t>1. októbru bežného roka; </a:t>
            </a:r>
            <a:r>
              <a:rPr lang="sk-SK" i="1" dirty="0"/>
              <a:t>to neplatí, ak ide o lesné pozemky, na ktoré sa vzťahujú odseky 3 a 4.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Nájomný vzťah sa zakladá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Rozhodnutím správneho orgánu – napr. § 12a ods. 8 zákona č. 504/2003 Z. z.:  </a:t>
            </a:r>
            <a:r>
              <a:rPr lang="sk-SK" i="1" dirty="0"/>
              <a:t>Ak si nájomca nesplní povinnosť uzavrieť s doterajším prenajímateľom podnájomnú zmluvu (...) doterajší prenajímateľ požiada okresný úrad o vydanie rozhodnutia, že vzniká podnájomný vzťah k určeným pozemkom v prospech doterajšieho prenajímateľa. 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Nájomný vzťah sa zakladá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Nájomnou zmluvou</a:t>
            </a:r>
          </a:p>
          <a:p>
            <a:pPr lvl="1"/>
            <a:r>
              <a:rPr lang="sk-SK" b="1" dirty="0"/>
              <a:t>Konsenzuálnou</a:t>
            </a:r>
          </a:p>
          <a:p>
            <a:pPr lvl="1" algn="just"/>
            <a:r>
              <a:rPr lang="sk-SK" b="1" dirty="0"/>
              <a:t>Fiktívnou (§12 ods. 4):</a:t>
            </a:r>
            <a:r>
              <a:rPr lang="sk-SK" dirty="0"/>
              <a:t> </a:t>
            </a:r>
            <a:r>
              <a:rPr lang="sk-SK" i="1" dirty="0"/>
              <a:t>Ak užívateľ, ktorý pozemok užíva bez nájomnej zmluvy, preukáže, že vlastníkovi jej uzavretie navrhol a ten uzatvorenie nájomnej zmluvy </a:t>
            </a:r>
            <a:r>
              <a:rPr lang="sk-SK" b="1" i="1" dirty="0"/>
              <a:t>do 2 mesiacov od doručenia </a:t>
            </a:r>
            <a:r>
              <a:rPr lang="sk-SK" i="1" dirty="0"/>
              <a:t>tohto návrhu uzavretie zmluvy </a:t>
            </a:r>
            <a:r>
              <a:rPr lang="sk-SK" b="1" i="1" dirty="0"/>
              <a:t>neodmietol alebo nevyzval </a:t>
            </a:r>
            <a:r>
              <a:rPr lang="sk-SK" i="1" dirty="0"/>
              <a:t>užívateľa pozemku </a:t>
            </a:r>
            <a:r>
              <a:rPr lang="sk-SK" b="1" i="1" dirty="0"/>
              <a:t>na jeho vrátenie </a:t>
            </a:r>
            <a:r>
              <a:rPr lang="sk-SK" i="1" dirty="0"/>
              <a:t>a prevzatie, pričom užívateľ vlastníka pri návrhu uzatvorenia nájomnej zmluvy </a:t>
            </a:r>
            <a:r>
              <a:rPr lang="sk-SK" b="1" i="1" dirty="0"/>
              <a:t>upozornil na právne dôsledky jeho nekonania,</a:t>
            </a:r>
            <a:r>
              <a:rPr lang="sk-SK" i="1" dirty="0"/>
              <a:t> predpokladá sa, že uplynutím 2 mesiacov odo dňa doručenia návrhu nájomnej zmluvy medzi nimi </a:t>
            </a:r>
            <a:r>
              <a:rPr lang="sk-SK" b="1" i="1" dirty="0"/>
              <a:t>vznikol nájomný vzťah na neurčitý čas </a:t>
            </a:r>
            <a:r>
              <a:rPr lang="sk-SK" i="1" dirty="0"/>
              <a:t>podľa § 6. To neplatí, ak vlastník pred doručením návrhu na uzatvorenie nájomnej zmluvy uzatvoril nájomnú zmluvu s inou osobou, ako je užívateľ pozemku.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Nájomná zmluva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/>
              <a:t>§ 663 ObčZ:</a:t>
            </a:r>
          </a:p>
          <a:p>
            <a:pPr>
              <a:buNone/>
            </a:pPr>
            <a:endParaRPr lang="sk-SK" dirty="0"/>
          </a:p>
          <a:p>
            <a:pPr algn="just">
              <a:buNone/>
            </a:pPr>
            <a:r>
              <a:rPr lang="sk-SK" i="1" dirty="0"/>
              <a:t>Nájomnou zmluvou prenajímateľ prenecháva </a:t>
            </a:r>
            <a:r>
              <a:rPr lang="sk-SK" b="1" i="1" dirty="0"/>
              <a:t>za odplatu</a:t>
            </a:r>
            <a:r>
              <a:rPr lang="sk-SK" i="1" dirty="0"/>
              <a:t> nájomcovi vec, aby ju </a:t>
            </a:r>
            <a:r>
              <a:rPr lang="sk-SK" b="1" i="1" dirty="0"/>
              <a:t>dočasne</a:t>
            </a:r>
            <a:r>
              <a:rPr lang="sk-SK" i="1" dirty="0"/>
              <a:t> (v dojednanej dobe) užíval alebo z nej bral aj úžitky.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Podstatné náležitosti nájomnej zmluvy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/>
              <a:t>Označenie zmluvných strán</a:t>
            </a:r>
          </a:p>
          <a:p>
            <a:r>
              <a:rPr lang="sk-SK" dirty="0"/>
              <a:t>Identifikácia predmetu nájmu - pozemok alebo jeho časť, ktorý je: </a:t>
            </a:r>
            <a:endParaRPr lang="sk-SK" sz="2800" dirty="0"/>
          </a:p>
          <a:p>
            <a:pPr lvl="1"/>
            <a:r>
              <a:rPr lang="sk-SK" dirty="0"/>
              <a:t>poľnohospodárskou pôdou; </a:t>
            </a:r>
            <a:endParaRPr lang="sk-SK" sz="2400" dirty="0"/>
          </a:p>
          <a:p>
            <a:pPr lvl="1"/>
            <a:r>
              <a:rPr lang="sk-SK" dirty="0"/>
              <a:t>evidovaný v katastri nehnuteľností v registri C ako zastavaná plocha a nádvorie, slúžiaci na poľ. účely alebo pozemok zastavaný stavbou slúžiacou na poľ. účely,  (pred novelou č. 291/2017 Z. z. išlo o pozemok zastavaný stavbou na poľnohospodárske účely do 24.6.1991); </a:t>
            </a:r>
            <a:endParaRPr lang="sk-SK" sz="2400" dirty="0"/>
          </a:p>
          <a:p>
            <a:pPr lvl="1"/>
            <a:r>
              <a:rPr lang="sk-SK" dirty="0"/>
              <a:t>iný pozemok prenechaný na poľnohospodárske účely. </a:t>
            </a:r>
          </a:p>
          <a:p>
            <a:r>
              <a:rPr lang="sk-SK" dirty="0"/>
              <a:t>Záväzok platiť nájomné a určenie výšky nájomného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6215106"/>
          </a:xfrm>
        </p:spPr>
        <p:txBody>
          <a:bodyPr>
            <a:normAutofit fontScale="85000" lnSpcReduction="20000"/>
          </a:bodyPr>
          <a:lstStyle/>
          <a:p>
            <a:r>
              <a:rPr lang="sk-SK" dirty="0"/>
              <a:t>Obvyklá výška nájomného je definovaná v ust. § 1 ods. 3 nasledovne: </a:t>
            </a:r>
            <a:r>
              <a:rPr lang="sk-SK" i="1" dirty="0"/>
              <a:t>Obvyklou výškou nájomného za užívanie poľnohospodárskej pôdy pri prevádzkovaní podniku (ďalej len „obvyklá výška nájomného“) sa na účely tohto zákona rozumie </a:t>
            </a:r>
            <a:r>
              <a:rPr lang="sk-SK" b="1" i="1" dirty="0"/>
              <a:t>údaj o výške nájomného za 1 ha poľnohospodárskej pôdy, ktorý každoročne k 30. júnu za predchádzajúci rok zverejňuje príslušný okresný úrad pre každé katastrálne územie</a:t>
            </a:r>
            <a:r>
              <a:rPr lang="sk-SK" i="1" dirty="0"/>
              <a:t> z údajov, ktoré zistí </a:t>
            </a:r>
            <a:r>
              <a:rPr lang="sk-SK" b="1" i="1" dirty="0"/>
              <a:t>z evidencie </a:t>
            </a:r>
            <a:r>
              <a:rPr lang="sk-SK" i="1" dirty="0"/>
              <a:t>dohodnutého a zaplateného nájomného podľa </a:t>
            </a:r>
            <a:r>
              <a:rPr lang="sk-SK" b="1" i="1" dirty="0"/>
              <a:t>§ 14 ods. 3 </a:t>
            </a:r>
            <a:r>
              <a:rPr lang="sk-SK" i="1" dirty="0"/>
              <a:t>ako </a:t>
            </a:r>
            <a:r>
              <a:rPr lang="sk-SK" b="1" i="1" dirty="0"/>
              <a:t>priemernú výšku nájomného </a:t>
            </a:r>
            <a:r>
              <a:rPr lang="sk-SK" i="1" dirty="0"/>
              <a:t>za užívanie poľnohospodárskej pôdy pri prevádzkovaní podniku.  </a:t>
            </a:r>
          </a:p>
          <a:p>
            <a:pPr algn="just"/>
            <a:r>
              <a:rPr lang="sk-SK" dirty="0"/>
              <a:t>§ 14 ods. 3: Nájomca je povinný </a:t>
            </a:r>
            <a:r>
              <a:rPr lang="sk-SK" b="1" dirty="0"/>
              <a:t>viesť a uchovávať evidenciu o dohodnutom a zaplatenom nájomnom za pozemky podľa katastrálnych územ</a:t>
            </a:r>
            <a:r>
              <a:rPr lang="sk-SK" dirty="0"/>
              <a:t>í k 31. decembru a údaje a informácie z tejto evidencie poskytnúť okresnému úradu každoročne do 31. januára nasledujúceho roku.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1663</Words>
  <Application>Microsoft Office PowerPoint</Application>
  <PresentationFormat>Prezentácia na obrazovke (4:3)</PresentationFormat>
  <Paragraphs>96</Paragraphs>
  <Slides>23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Motív Office</vt:lpstr>
      <vt:lpstr>Nájom poľnohospodárskej pôdy na Slovensku  doc. JUDr. Ing. Jarmila Lazíková, PhD. et PhD.   </vt:lpstr>
      <vt:lpstr>Právna úprava nájmu poľnohospodárskej pôdy </vt:lpstr>
      <vt:lpstr>Nájomný vzťah</vt:lpstr>
      <vt:lpstr>Nájomný vzťah sa zakladá</vt:lpstr>
      <vt:lpstr>Nájomný vzťah sa zakladá</vt:lpstr>
      <vt:lpstr>Nájomný vzťah sa zakladá</vt:lpstr>
      <vt:lpstr>Nájomná zmluva</vt:lpstr>
      <vt:lpstr>Podstatné náležitosti nájomnej zmluvy</vt:lpstr>
      <vt:lpstr>Prezentácia programu PowerPoint</vt:lpstr>
      <vt:lpstr>Modifikácia nájomného 1</vt:lpstr>
      <vt:lpstr>Modifikácia nájomného 2</vt:lpstr>
      <vt:lpstr>Modifikácia nájomného 3</vt:lpstr>
      <vt:lpstr>Modifikácia nájomného 4</vt:lpstr>
      <vt:lpstr>Vedľajšie náležitosti nájomnej zmluvy</vt:lpstr>
      <vt:lpstr>Podnájom</vt:lpstr>
      <vt:lpstr>Odovzdanie veci po skončení nájmu</vt:lpstr>
      <vt:lpstr>Doba nájmu</vt:lpstr>
      <vt:lpstr>Doba nájmu</vt:lpstr>
      <vt:lpstr>Odstúpenie od zmluvy</vt:lpstr>
      <vt:lpstr>Odstúpenie od zmluvy</vt:lpstr>
      <vt:lpstr>Prednostné právo na uzavretie novej nájomnej zmluvy </vt:lpstr>
      <vt:lpstr>Prezentácia programu PowerPoint</vt:lpstr>
      <vt:lpstr>Ďakujem za pozornosť 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Vlastnícke a užívacie vzťahy k poľnohospodárskej pôde</dc:title>
  <dc:creator>Your User Name</dc:creator>
  <cp:lastModifiedBy>Anna Bandlerová</cp:lastModifiedBy>
  <cp:revision>60</cp:revision>
  <dcterms:created xsi:type="dcterms:W3CDTF">2019-10-11T06:42:25Z</dcterms:created>
  <dcterms:modified xsi:type="dcterms:W3CDTF">2020-10-30T11:23:50Z</dcterms:modified>
</cp:coreProperties>
</file>