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7" r:id="rId2"/>
    <p:sldId id="315" r:id="rId3"/>
    <p:sldId id="317" r:id="rId4"/>
    <p:sldId id="318" r:id="rId5"/>
    <p:sldId id="368" r:id="rId6"/>
    <p:sldId id="332" r:id="rId7"/>
    <p:sldId id="358" r:id="rId8"/>
    <p:sldId id="357" r:id="rId9"/>
    <p:sldId id="359" r:id="rId10"/>
    <p:sldId id="333" r:id="rId11"/>
    <p:sldId id="360" r:id="rId12"/>
    <p:sldId id="334" r:id="rId13"/>
    <p:sldId id="335" r:id="rId14"/>
    <p:sldId id="361" r:id="rId15"/>
    <p:sldId id="336" r:id="rId16"/>
    <p:sldId id="351" r:id="rId17"/>
    <p:sldId id="366" r:id="rId18"/>
    <p:sldId id="319" r:id="rId19"/>
    <p:sldId id="337" r:id="rId20"/>
    <p:sldId id="338" r:id="rId21"/>
    <p:sldId id="364" r:id="rId22"/>
    <p:sldId id="323" r:id="rId23"/>
    <p:sldId id="324" r:id="rId24"/>
    <p:sldId id="325" r:id="rId25"/>
    <p:sldId id="308" r:id="rId26"/>
    <p:sldId id="375" r:id="rId27"/>
    <p:sldId id="374" r:id="rId28"/>
    <p:sldId id="311" r:id="rId29"/>
    <p:sldId id="370" r:id="rId30"/>
    <p:sldId id="369" r:id="rId31"/>
    <p:sldId id="314" r:id="rId32"/>
  </p:sldIdLst>
  <p:sldSz cx="12192000" cy="6858000"/>
  <p:notesSz cx="6797675" cy="9926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5">
          <p15:clr>
            <a:srgbClr val="A4A3A4"/>
          </p15:clr>
        </p15:guide>
        <p15:guide id="2" pos="5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A185"/>
    <a:srgbClr val="652601"/>
    <a:srgbClr val="A6472E"/>
    <a:srgbClr val="CF926F"/>
    <a:srgbClr val="FFF2D5"/>
    <a:srgbClr val="F7A6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23" autoAdjust="0"/>
    <p:restoredTop sz="86387"/>
  </p:normalViewPr>
  <p:slideViewPr>
    <p:cSldViewPr snapToGrid="0">
      <p:cViewPr varScale="1">
        <p:scale>
          <a:sx n="112" d="100"/>
          <a:sy n="112" d="100"/>
        </p:scale>
        <p:origin x="990" y="96"/>
      </p:cViewPr>
      <p:guideLst>
        <p:guide orient="horz" pos="565"/>
        <p:guide pos="5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32" d="100"/>
          <a:sy n="132" d="100"/>
        </p:scale>
        <p:origin x="4248" y="16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chá Alena Ing." userId="bae523b3-e3fc-419d-ac73-610d76ec6f22" providerId="ADAL" clId="{028D53FB-A787-467F-A810-BBD864791C95}"/>
    <pc:docChg chg="delSld">
      <pc:chgData name="Suchá Alena Ing." userId="bae523b3-e3fc-419d-ac73-610d76ec6f22" providerId="ADAL" clId="{028D53FB-A787-467F-A810-BBD864791C95}" dt="2020-11-03T10:41:06.606" v="2" actId="2696"/>
      <pc:docMkLst>
        <pc:docMk/>
      </pc:docMkLst>
      <pc:sldChg chg="del">
        <pc:chgData name="Suchá Alena Ing." userId="bae523b3-e3fc-419d-ac73-610d76ec6f22" providerId="ADAL" clId="{028D53FB-A787-467F-A810-BBD864791C95}" dt="2020-11-03T10:41:06.606" v="2" actId="2696"/>
        <pc:sldMkLst>
          <pc:docMk/>
          <pc:sldMk cId="670917957" sldId="355"/>
        </pc:sldMkLst>
      </pc:sldChg>
      <pc:sldChg chg="del">
        <pc:chgData name="Suchá Alena Ing." userId="bae523b3-e3fc-419d-ac73-610d76ec6f22" providerId="ADAL" clId="{028D53FB-A787-467F-A810-BBD864791C95}" dt="2020-11-03T10:40:45.153" v="1" actId="2696"/>
        <pc:sldMkLst>
          <pc:docMk/>
          <pc:sldMk cId="3272725509" sldId="371"/>
        </pc:sldMkLst>
      </pc:sldChg>
      <pc:sldChg chg="del">
        <pc:chgData name="Suchá Alena Ing." userId="bae523b3-e3fc-419d-ac73-610d76ec6f22" providerId="ADAL" clId="{028D53FB-A787-467F-A810-BBD864791C95}" dt="2020-11-03T10:40:39.054" v="0" actId="2696"/>
        <pc:sldMkLst>
          <pc:docMk/>
          <pc:sldMk cId="2715127233" sldId="3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CA2B4-03AB-F845-A91D-3A3E2A2D560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7C27F-59F5-1944-9CFE-7F998B8B8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5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7C27F-59F5-1944-9CFE-7F998B8B8A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37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9F1518-65A5-46DA-B3AE-1EAB00B46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16725D0-1D08-4F0B-AE23-BF740A1E9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7E787A6-D35C-480D-8A88-F0ACB8EB6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8970-6CD7-4C28-BF43-D78E2792BF94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F8F61E3-F965-42C5-8E7B-82745DA2E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EAA9D5C-ED25-4F75-816B-C17982138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D015-6417-45EE-A357-EEC39EDEFA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1238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9F7D95-1F82-41AB-8A48-9A4267E6F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80D2FFC3-1C7B-4FBB-9A16-065D97CD0E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4C62D8D-BAC2-4876-BB02-54AC417FF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8970-6CD7-4C28-BF43-D78E2792BF94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3419CBC-70B2-4EA2-903D-CDF4DE1F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BB18F74-0EF9-4064-B426-54E6DA4DE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D015-6417-45EE-A357-EEC39EDEFA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347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49A19072-0B6F-4795-8E27-DB7ED5DF77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5B784484-F6D2-402E-843B-FECBAA7F36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4F21CCA-40D0-4CDF-A8FC-2F67FB884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8970-6CD7-4C28-BF43-D78E2792BF94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C7C4351-4ABE-406F-BA48-4050160F7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7C9CEE1-DC74-45CE-8310-5FF95DF26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D015-6417-45EE-A357-EEC39EDEFA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4069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A6F657-E1FD-48D3-9534-F28037DC6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3F43C1E-F119-43BD-9D2D-BDEAE8D20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A499A27-D619-4132-8DE7-7537E5E77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8970-6CD7-4C28-BF43-D78E2792BF94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9F84E6C-ECAE-4608-835F-BE0D5CE7D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D502BA4-A920-443B-824B-C4526772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D015-6417-45EE-A357-EEC39EDEFA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3192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BDB050-B473-4039-A77A-AC0B1037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671E9745-7465-49E0-8D15-FB9864168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C95A506-424A-41CE-81E7-B0369A765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8970-6CD7-4C28-BF43-D78E2792BF94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EB6B203-66B3-414F-A1E0-B0352E102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3868C5F-0143-4BBD-AB77-0662B1AB1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D015-6417-45EE-A357-EEC39EDEFA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47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F24609-52CC-4019-BED0-DA1324C79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5D6310E-D777-4AD1-A494-6BD1324D4B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6508600E-49F8-4B01-8BC8-010973216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82BAA09-F66F-4376-9FB4-8130BE641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8970-6CD7-4C28-BF43-D78E2792BF94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4DABA94-E906-4147-918C-12BAB4D59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0A6B1DF-3C26-48C4-959D-7C6BABDE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D015-6417-45EE-A357-EEC39EDEFA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568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1C3097-A393-4D2F-8309-C6F5915C6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C2A90CC1-6701-467A-B500-F27156998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6C6DCB2E-733D-4B04-97C6-93B7B97E9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41F06B6A-73A6-457D-AB13-BE44AB81C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24287963-BE30-44A5-92A4-CF976DE5D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796D4A38-448A-481B-9BCA-0739357F6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8970-6CD7-4C28-BF43-D78E2792BF94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5733D054-33CB-4E3D-A60F-68E72143B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87639FC5-3CF6-4875-978B-1CC95E3C9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D015-6417-45EE-A357-EEC39EDEFA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0151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C5B2E8-17BC-41A9-AACD-0F44DFF2C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BA5925BB-740E-4FBC-9C87-5180901D8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8970-6CD7-4C28-BF43-D78E2792BF94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11757118-72F4-4DBF-9163-39FB1827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DA75C45-A436-4580-BE11-74D85B0F4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D015-6417-45EE-A357-EEC39EDEFA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9729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CA2FD550-E93C-4704-B34B-962A3FDB3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8970-6CD7-4C28-BF43-D78E2792BF94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F945AA9E-F229-4939-8822-A7B6F6D51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86FD888-2414-4E0D-A251-9A1375158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D015-6417-45EE-A357-EEC39EDEFA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054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41C82E-B3D8-4C2E-B54F-7ED9C7BCF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C91D2CD-A60A-41FC-842A-E42FCE554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774ECF46-3852-4906-8BD3-D86F750B6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2D983E4-2960-4109-B4CB-396482D6E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8970-6CD7-4C28-BF43-D78E2792BF94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E9E54BF-9850-418B-AA8F-48BA07007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950434D-690D-4631-87CE-49E4B97D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D015-6417-45EE-A357-EEC39EDEFA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8202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256AA7-C5CF-4938-ADB0-C0ED262F6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823832C1-2154-403D-90FA-0AF6B2EA24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4FE3B655-25A7-4C36-A141-FF9C9754D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022DDD7-D162-41CC-9ADC-E60F079E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8970-6CD7-4C28-BF43-D78E2792BF94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47746E4-3E4C-423C-B79C-1CCCC357B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3DB6B08-EBC3-4CEE-9E47-44B9C9E95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D015-6417-45EE-A357-EEC39EDEFA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374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C2C6F9B2-18AF-48D6-9654-90B77E77B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E62D6C06-AFCF-492C-9F08-B52631601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95AAF08-7DD5-42F6-AD64-EEC5B5E601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88970-6CD7-4C28-BF43-D78E2792BF94}" type="datetimeFigureOut">
              <a:rPr lang="sk-SK" smtClean="0"/>
              <a:t>3. 11. 2020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DD49365-0F9A-465F-B5CE-E48E2AE88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7A00FB0-CFEF-4FC6-8E95-080A9D974B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9D015-6417-45EE-A357-EEC39EDEFA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8112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28E8F330-1AC9-412F-A1E9-8A660D9BA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dĺžnik 1">
            <a:extLst>
              <a:ext uri="{FF2B5EF4-FFF2-40B4-BE49-F238E27FC236}">
                <a16:creationId xmlns:a16="http://schemas.microsoft.com/office/drawing/2014/main" id="{43CD6A86-3E44-4D91-995B-926F47051CDB}"/>
              </a:ext>
            </a:extLst>
          </p:cNvPr>
          <p:cNvSpPr/>
          <p:nvPr/>
        </p:nvSpPr>
        <p:spPr>
          <a:xfrm>
            <a:off x="722376" y="4855464"/>
            <a:ext cx="52181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>
                <a:solidFill>
                  <a:schemeClr val="bg1"/>
                </a:solidFill>
                <a:latin typeface="Innogy" panose="020B0503040000020003" pitchFamily="34" charset="0"/>
              </a:rPr>
              <a:t>Odborná konferencia</a:t>
            </a:r>
          </a:p>
          <a:p>
            <a:r>
              <a:rPr lang="sk-SK" sz="3200" b="1" dirty="0">
                <a:solidFill>
                  <a:schemeClr val="bg1"/>
                </a:solidFill>
                <a:latin typeface="Innogy" panose="020B0503040000020003" pitchFamily="34" charset="0"/>
              </a:rPr>
              <a:t>Prenájom pozemkov od SPF </a:t>
            </a:r>
          </a:p>
          <a:p>
            <a:r>
              <a:rPr lang="sk-SK" sz="2800" b="1" dirty="0">
                <a:solidFill>
                  <a:schemeClr val="bg1"/>
                </a:solidFill>
                <a:latin typeface="Innogy" panose="020B0503040000020003" pitchFamily="34" charset="0"/>
              </a:rPr>
              <a:t>3</a:t>
            </a:r>
            <a:r>
              <a:rPr lang="sk-SK" sz="2400" b="1" dirty="0">
                <a:solidFill>
                  <a:schemeClr val="bg1"/>
                </a:solidFill>
                <a:latin typeface="Innogy" panose="020B0503040000020003" pitchFamily="34" charset="0"/>
              </a:rPr>
              <a:t>. november </a:t>
            </a:r>
            <a:r>
              <a:rPr lang="it-IT" sz="2400" b="1" dirty="0">
                <a:solidFill>
                  <a:schemeClr val="bg1"/>
                </a:solidFill>
                <a:latin typeface="Innogy" panose="020B0503040000020003" pitchFamily="34" charset="0"/>
              </a:rPr>
              <a:t>20</a:t>
            </a:r>
            <a:r>
              <a:rPr lang="sk-SK" sz="2400" b="1" dirty="0">
                <a:solidFill>
                  <a:schemeClr val="bg1"/>
                </a:solidFill>
                <a:latin typeface="Innogy" panose="020B0503040000020003" pitchFamily="34" charset="0"/>
              </a:rPr>
              <a:t>20, Bratislava</a:t>
            </a:r>
            <a:endParaRPr lang="it-IT" sz="2400" b="1" dirty="0">
              <a:solidFill>
                <a:schemeClr val="bg1"/>
              </a:solidFill>
              <a:latin typeface="Innogy" panose="020B050304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8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7EA9E1B-2E75-A347-8252-30BF08E918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722577-95D7-B14B-9CB5-53A92E40FAFA}"/>
              </a:ext>
            </a:extLst>
          </p:cNvPr>
          <p:cNvSpPr/>
          <p:nvPr/>
        </p:nvSpPr>
        <p:spPr>
          <a:xfrm>
            <a:off x="83126" y="0"/>
            <a:ext cx="8766584" cy="697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>
                <a:solidFill>
                  <a:srgbClr val="00B050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             	</a:t>
            </a:r>
          </a:p>
          <a:p>
            <a:r>
              <a:rPr lang="sk-SK" sz="2000" b="1" dirty="0">
                <a:solidFill>
                  <a:srgbClr val="00B050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	Osobitný nájom podľa § 2a nariadenia č. 238/2010 Z. z.</a:t>
            </a:r>
          </a:p>
          <a:p>
            <a:endParaRPr lang="sk-SK" sz="1500" dirty="0">
              <a:solidFill>
                <a:srgbClr val="652601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r>
              <a:rPr lang="sk-SK" sz="2400" b="1" dirty="0">
                <a:solidFill>
                  <a:srgbClr val="FF0000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	Mladý poľnohospodár, poľnohospodár spĺňajúci podmienky                   </a:t>
            </a:r>
          </a:p>
          <a:p>
            <a:r>
              <a:rPr lang="sk-SK" sz="2400" b="1" dirty="0">
                <a:solidFill>
                  <a:srgbClr val="FF0000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            malého podniku alebo </a:t>
            </a:r>
            <a:r>
              <a:rPr lang="sk-SK" sz="2400" b="1" dirty="0" err="1">
                <a:solidFill>
                  <a:srgbClr val="FF0000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mikropodniku</a:t>
            </a:r>
            <a:endParaRPr lang="sk-SK" sz="2400" b="1" dirty="0">
              <a:solidFill>
                <a:srgbClr val="FF0000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2400" b="1" dirty="0">
              <a:solidFill>
                <a:srgbClr val="652601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pPr marL="904875" lvl="1" indent="-447675">
              <a:buAutoNum type="arabicPeriod"/>
              <a:tabLst>
                <a:tab pos="447675" algn="l"/>
              </a:tabLst>
            </a:pP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žiadosť</a:t>
            </a: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o prenájom pozemkov podľa § </a:t>
            </a: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2a</a:t>
            </a: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                              (vzor na web stránke SPF)</a:t>
            </a:r>
          </a:p>
          <a:p>
            <a:pPr marL="904875" lvl="1" indent="-447675">
              <a:buAutoNum type="arabicPeriod"/>
              <a:tabLst>
                <a:tab pos="447675" algn="l"/>
              </a:tabLst>
            </a:pPr>
            <a:endParaRPr lang="sk-SK" sz="2400" b="1" dirty="0">
              <a:solidFill>
                <a:srgbClr val="652601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pPr marL="904875" lvl="1" indent="-447675">
              <a:buAutoNum type="arabicPeriod"/>
              <a:tabLst>
                <a:tab pos="447675" algn="l"/>
              </a:tabLst>
            </a:pP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	kópia právoplatného rozhodnutia PPA  </a:t>
            </a:r>
          </a:p>
          <a:p>
            <a:pPr lvl="0">
              <a:tabLst>
                <a:tab pos="447675" algn="l"/>
              </a:tabLst>
            </a:pP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     		o schválení žiadosti o NFP podľa </a:t>
            </a:r>
            <a:r>
              <a:rPr lang="sk-SK" sz="2400" b="1" dirty="0" err="1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podopatrenia</a:t>
            </a:r>
            <a:endParaRPr lang="sk-SK" sz="2400" b="1" dirty="0">
              <a:solidFill>
                <a:srgbClr val="652601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pPr lvl="0">
              <a:tabLst>
                <a:tab pos="447675" algn="l"/>
              </a:tabLst>
            </a:pPr>
            <a:endParaRPr lang="sk-SK" sz="2400" b="1" dirty="0">
              <a:solidFill>
                <a:srgbClr val="652601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pPr marL="447675" lvl="1" indent="-447675"/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		</a:t>
            </a:r>
            <a:r>
              <a:rPr lang="sk-SK" sz="2400" b="1" u="sng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6.1</a:t>
            </a: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Pomoc na začatie poľnohospodárskej činnosti mladých    </a:t>
            </a:r>
          </a:p>
          <a:p>
            <a:pPr marL="447675" lvl="1" indent="-447675"/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                   poľnohospodárov </a:t>
            </a: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alebo</a:t>
            </a:r>
          </a:p>
          <a:p>
            <a:pPr marL="447675" lvl="1" indent="-447675"/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 </a:t>
            </a: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		</a:t>
            </a:r>
            <a:r>
              <a:rPr lang="sk-SK" sz="2400" b="1" u="sng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6.3</a:t>
            </a: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Pomoc na začatie poľnohospodárskej činnosti na rozvoj </a:t>
            </a:r>
          </a:p>
          <a:p>
            <a:pPr marL="447675" lvl="1" indent="-447675"/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                   malých poľnohospodárskych podnikov</a:t>
            </a:r>
          </a:p>
          <a:p>
            <a:endParaRPr lang="sk-SK" sz="1500" dirty="0">
              <a:solidFill>
                <a:srgbClr val="652601"/>
              </a:solidFill>
              <a:latin typeface="Innogy" panose="020B0503040000020003" pitchFamily="34" charset="0"/>
            </a:endParaRPr>
          </a:p>
          <a:p>
            <a:pPr lvl="0"/>
            <a:endParaRPr lang="sk-SK" sz="1500" dirty="0">
              <a:solidFill>
                <a:srgbClr val="652601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pPr lvl="0">
              <a:buAutoNum type="arabicPeriod" startAt="5"/>
            </a:pPr>
            <a:endParaRPr lang="sk-SK" sz="2000" dirty="0">
              <a:solidFill>
                <a:srgbClr val="652601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1500" dirty="0">
              <a:solidFill>
                <a:srgbClr val="652601"/>
              </a:solidFill>
              <a:latin typeface="Innogy" panose="020B0503040000020003" pitchFamily="34" charset="0"/>
            </a:endParaRPr>
          </a:p>
          <a:p>
            <a:endParaRPr lang="sk-SK" sz="1500" dirty="0">
              <a:solidFill>
                <a:srgbClr val="652601"/>
              </a:solidFill>
              <a:latin typeface="Innogy" panose="020B05030400000200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302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7EA9E1B-2E75-A347-8252-30BF08E918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722577-95D7-B14B-9CB5-53A92E40FAFA}"/>
              </a:ext>
            </a:extLst>
          </p:cNvPr>
          <p:cNvSpPr/>
          <p:nvPr/>
        </p:nvSpPr>
        <p:spPr>
          <a:xfrm>
            <a:off x="74814" y="0"/>
            <a:ext cx="8669793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sz="1500" dirty="0">
              <a:solidFill>
                <a:srgbClr val="652601"/>
              </a:solidFill>
              <a:latin typeface="Innogy" panose="020B0503040000020003" pitchFamily="34" charset="0"/>
            </a:endParaRPr>
          </a:p>
          <a:p>
            <a:pPr lvl="0"/>
            <a:endParaRPr lang="sk-SK" sz="1500" dirty="0">
              <a:solidFill>
                <a:srgbClr val="652601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pPr marL="904875" lvl="1" indent="-447675">
              <a:buAutoNum type="arabicPeriod" startAt="3"/>
              <a:tabLst>
                <a:tab pos="447675" algn="l"/>
              </a:tabLst>
            </a:pP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list vlastníctva </a:t>
            </a: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alebo </a:t>
            </a: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kópiu nájomnej zmluvy </a:t>
            </a: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k pozemku, ktorý už vlastní alebo už má prenajatý</a:t>
            </a:r>
          </a:p>
          <a:p>
            <a:pPr lvl="0">
              <a:buAutoNum type="arabicPeriod" startAt="3"/>
            </a:pPr>
            <a:endParaRPr lang="sk-SK" sz="2000" dirty="0">
              <a:solidFill>
                <a:srgbClr val="652601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AutoNum type="arabicPeriod" startAt="4"/>
              <a:tabLst>
                <a:tab pos="447675" algn="l"/>
              </a:tabLst>
            </a:pP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osvedčenie o zápise do evidencie </a:t>
            </a:r>
          </a:p>
          <a:p>
            <a:pPr lvl="1">
              <a:tabLst>
                <a:tab pos="447675" algn="l"/>
              </a:tabLst>
            </a:pP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	súkromne hospodáriaceho roľníka alebo </a:t>
            </a:r>
          </a:p>
          <a:p>
            <a:pPr lvl="0">
              <a:tabLst>
                <a:tab pos="447675" algn="l"/>
              </a:tabLst>
            </a:pP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     		výpis z OR  </a:t>
            </a: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(SPF kontroluje z </a:t>
            </a:r>
            <a:r>
              <a:rPr lang="sk-SK" sz="2400" dirty="0" err="1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OverSi</a:t>
            </a: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)</a:t>
            </a:r>
          </a:p>
          <a:p>
            <a:pPr lvl="0">
              <a:buAutoNum type="arabicPeriod" startAt="4"/>
            </a:pPr>
            <a:endParaRPr lang="sk-SK" sz="2000" b="1" dirty="0">
              <a:solidFill>
                <a:srgbClr val="652601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AutoNum type="arabicPeriod" startAt="5"/>
              <a:tabLst>
                <a:tab pos="447675" algn="l"/>
              </a:tabLst>
            </a:pP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potvrdenia,</a:t>
            </a: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</a:t>
            </a: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že nemá </a:t>
            </a: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daňové </a:t>
            </a: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nedoplatky,</a:t>
            </a: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nedoplatky colného dlhu, nedoplatky poistného na  zdravotné  poistenie, sociálne poistenie alebo príspevkov na starobné dôchodkové sporenie</a:t>
            </a:r>
          </a:p>
          <a:p>
            <a:pPr lvl="0">
              <a:buAutoNum type="arabicPeriod" startAt="5"/>
            </a:pPr>
            <a:endParaRPr lang="sk-SK" sz="2000" dirty="0">
              <a:solidFill>
                <a:srgbClr val="652601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AutoNum type="arabicPeriod" startAt="6"/>
              <a:tabLst>
                <a:tab pos="447675" algn="l"/>
              </a:tabLst>
            </a:pP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potvrdenia</a:t>
            </a: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miestne príslušnej </a:t>
            </a: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obce, </a:t>
            </a:r>
          </a:p>
          <a:p>
            <a:pPr lvl="1">
              <a:tabLst>
                <a:tab pos="447675" algn="l"/>
              </a:tabLst>
            </a:pP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	že nemá nedoplatky </a:t>
            </a: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na daniach </a:t>
            </a:r>
          </a:p>
          <a:p>
            <a:pPr lvl="1">
              <a:tabLst>
                <a:tab pos="447675" algn="l"/>
              </a:tabLst>
            </a:pP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	a miestnych poplatkoch</a:t>
            </a:r>
          </a:p>
          <a:p>
            <a:pPr lvl="0"/>
            <a:endParaRPr lang="sk-SK" sz="1500" dirty="0">
              <a:solidFill>
                <a:srgbClr val="652601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1500" dirty="0">
              <a:solidFill>
                <a:srgbClr val="652601"/>
              </a:solidFill>
              <a:latin typeface="Innogy" panose="020B0503040000020003" pitchFamily="34" charset="0"/>
            </a:endParaRPr>
          </a:p>
          <a:p>
            <a:endParaRPr lang="sk-SK" sz="1500" dirty="0">
              <a:solidFill>
                <a:srgbClr val="652601"/>
              </a:solidFill>
              <a:latin typeface="Innogy" panose="020B05030400000200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911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F6F5D4A-DC04-B24F-BEDF-6E3A20DEA8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6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2BC160E-2E5C-B345-99EB-46452266D329}"/>
              </a:ext>
            </a:extLst>
          </p:cNvPr>
          <p:cNvSpPr/>
          <p:nvPr/>
        </p:nvSpPr>
        <p:spPr>
          <a:xfrm>
            <a:off x="1" y="0"/>
            <a:ext cx="9049406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500" dirty="0">
                <a:solidFill>
                  <a:srgbClr val="00B050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                      </a:t>
            </a:r>
          </a:p>
          <a:p>
            <a:r>
              <a:rPr lang="sk-SK" sz="1500" dirty="0">
                <a:solidFill>
                  <a:srgbClr val="00B050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	</a:t>
            </a:r>
            <a:r>
              <a:rPr lang="sk-SK" sz="2000" dirty="0">
                <a:solidFill>
                  <a:srgbClr val="00B050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Osobitný nájom </a:t>
            </a:r>
            <a:r>
              <a:rPr lang="sk-SK" sz="2000" b="1" dirty="0">
                <a:solidFill>
                  <a:srgbClr val="00B050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podľa § 2b </a:t>
            </a:r>
            <a:r>
              <a:rPr lang="sk-SK" sz="2000" b="1" dirty="0" err="1">
                <a:solidFill>
                  <a:srgbClr val="00B050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nar</a:t>
            </a:r>
            <a:r>
              <a:rPr lang="sk-SK" sz="2000" b="1" dirty="0">
                <a:solidFill>
                  <a:srgbClr val="00B050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.</a:t>
            </a:r>
            <a:r>
              <a:rPr lang="sk-SK" sz="2000" dirty="0">
                <a:solidFill>
                  <a:srgbClr val="00B050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238/2010 </a:t>
            </a:r>
            <a:r>
              <a:rPr lang="sk-SK" sz="2000" dirty="0" err="1">
                <a:solidFill>
                  <a:srgbClr val="00B050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Z.z</a:t>
            </a:r>
            <a:r>
              <a:rPr lang="sk-SK" sz="2000" dirty="0">
                <a:solidFill>
                  <a:srgbClr val="00B050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sk-SK" sz="2000" dirty="0">
                <a:solidFill>
                  <a:srgbClr val="00B050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            </a:t>
            </a:r>
            <a:endParaRPr lang="sk-SK" sz="1500" dirty="0">
              <a:solidFill>
                <a:srgbClr val="652601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r>
              <a:rPr lang="sk-SK" sz="2000" b="1" dirty="0">
                <a:solidFill>
                  <a:srgbClr val="FF0000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     	</a:t>
            </a:r>
            <a:r>
              <a:rPr lang="sk-SK" sz="2400" b="1" dirty="0">
                <a:solidFill>
                  <a:srgbClr val="FF0000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Poľnohospodár, ktorý aspoň na polovici obhospodarovanej </a:t>
            </a:r>
          </a:p>
          <a:p>
            <a:r>
              <a:rPr lang="sk-SK" sz="2400" b="1" dirty="0">
                <a:solidFill>
                  <a:srgbClr val="FF0000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            výmery  vykonáva špeciálnu rastlinnú výrobu alebo vyrába </a:t>
            </a:r>
          </a:p>
          <a:p>
            <a:r>
              <a:rPr lang="sk-SK" sz="2400" b="1" dirty="0">
                <a:solidFill>
                  <a:srgbClr val="FF0000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            finálny produkt</a:t>
            </a:r>
          </a:p>
          <a:p>
            <a:endParaRPr lang="sk-SK" sz="1500" b="1" dirty="0">
              <a:solidFill>
                <a:srgbClr val="652601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pPr marL="447675" lvl="0" indent="-447675"/>
            <a:r>
              <a:rPr lang="sk-SK" sz="20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	</a:t>
            </a: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1. 	žiadosť</a:t>
            </a: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o prenájom pozemkov podľa § </a:t>
            </a: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2b</a:t>
            </a: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</a:t>
            </a:r>
          </a:p>
          <a:p>
            <a:pPr marL="447675" lvl="0" indent="-447675"/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             (vzor na web stránke SPF)</a:t>
            </a:r>
          </a:p>
          <a:p>
            <a:pPr marL="447675" lvl="0" indent="-447675">
              <a:buAutoNum type="arabicPeriod"/>
            </a:pPr>
            <a:endParaRPr lang="sk-SK" sz="2000" dirty="0">
              <a:solidFill>
                <a:srgbClr val="652601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pPr marL="447675" lvl="0" indent="-447675"/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	2. 	list vlastníctva </a:t>
            </a: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alebo </a:t>
            </a: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kópiu nájomnej zmluvy </a:t>
            </a: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k pozemku, ktorý </a:t>
            </a:r>
          </a:p>
          <a:p>
            <a:pPr marL="447675" lvl="0" indent="-447675"/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             už vlastní alebo už má prenajatý</a:t>
            </a:r>
          </a:p>
          <a:p>
            <a:pPr marL="447675" lvl="0" indent="-447675"/>
            <a:endParaRPr lang="sk-SK" sz="2000" dirty="0">
              <a:solidFill>
                <a:srgbClr val="652601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pPr marL="447675" lvl="0" indent="-447675"/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	3. 	čestné prehlásenie</a:t>
            </a: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, že ku dňu podania žiadosti  a ku dňu </a:t>
            </a:r>
          </a:p>
          <a:p>
            <a:pPr marL="447675" lvl="0" indent="-447675"/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            uzatvorenia nájomnej zmluvy obhospodaruje pozemky s </a:t>
            </a:r>
          </a:p>
          <a:p>
            <a:pPr marL="447675" lvl="0" indent="-447675"/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            výmerou </a:t>
            </a:r>
            <a:r>
              <a:rPr lang="sk-SK" sz="2400" u="sng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najviac 50 ha</a:t>
            </a:r>
          </a:p>
          <a:p>
            <a:pPr lvl="0"/>
            <a:endParaRPr lang="sk-SK" sz="2000" dirty="0">
              <a:solidFill>
                <a:srgbClr val="652601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pPr lvl="0"/>
            <a:endParaRPr lang="sk-SK" sz="1500" dirty="0">
              <a:solidFill>
                <a:srgbClr val="652601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1500" dirty="0">
              <a:solidFill>
                <a:srgbClr val="652601"/>
              </a:solidFill>
              <a:latin typeface="Innogy" panose="020B0503040000020003" pitchFamily="34" charset="0"/>
            </a:endParaRPr>
          </a:p>
          <a:p>
            <a:endParaRPr lang="sk-SK" sz="1500" dirty="0">
              <a:solidFill>
                <a:srgbClr val="652601"/>
              </a:solidFill>
              <a:latin typeface="Innogy" panose="020B05030400000200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282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939AECF-0AAE-3C4C-B31C-EE2592455B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5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6D9109-064B-E340-9717-D804A6C4B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692" y="-84969"/>
            <a:ext cx="1333500" cy="12319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16B0E4-3BD4-F541-852D-4F4EF453343A}"/>
              </a:ext>
            </a:extLst>
          </p:cNvPr>
          <p:cNvSpPr/>
          <p:nvPr/>
        </p:nvSpPr>
        <p:spPr>
          <a:xfrm>
            <a:off x="0" y="1382871"/>
            <a:ext cx="7576457" cy="625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120000"/>
              </a:lnSpc>
              <a:buFontTx/>
              <a:buAutoNum type="arabicPeriod" startAt="4"/>
              <a:tabLst>
                <a:tab pos="447675" algn="l"/>
              </a:tabLst>
            </a:pP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osvedčenie o zápise do evidencie súkromne hospodáriaceho roľníka  alebo výpis z OR  </a:t>
            </a: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(SPF kontroluje z </a:t>
            </a:r>
            <a:r>
              <a:rPr lang="sk-SK" sz="2400" dirty="0" err="1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OverSi</a:t>
            </a: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)</a:t>
            </a:r>
            <a:endParaRPr lang="sk-SK" sz="2400" b="1" dirty="0">
              <a:solidFill>
                <a:srgbClr val="652601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tabLst>
                <a:tab pos="447675" algn="l"/>
              </a:tabLst>
            </a:pPr>
            <a:endParaRPr lang="sk-SK" sz="2000" b="1" dirty="0">
              <a:solidFill>
                <a:srgbClr val="652601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20000"/>
              </a:lnSpc>
              <a:buAutoNum type="arabicPeriod" startAt="5"/>
              <a:tabLst>
                <a:tab pos="447675" algn="l"/>
              </a:tabLst>
            </a:pP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potvrdenia,</a:t>
            </a: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</a:t>
            </a: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že nemá </a:t>
            </a: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daňové </a:t>
            </a: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nedoplatky,</a:t>
            </a: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nedoplatky colného dlhu, nedoplatky poistného na  zdravotné  poistenie, sociálne poistenie alebo príspevkov na starobné dôchodkové sporenie</a:t>
            </a:r>
          </a:p>
          <a:p>
            <a:pPr lvl="0">
              <a:lnSpc>
                <a:spcPct val="120000"/>
              </a:lnSpc>
              <a:tabLst>
                <a:tab pos="447675" algn="l"/>
              </a:tabLst>
            </a:pPr>
            <a:endParaRPr lang="sk-SK" sz="2000" dirty="0">
              <a:solidFill>
                <a:srgbClr val="652601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AutoNum type="arabicPeriod" startAt="6"/>
              <a:tabLst>
                <a:tab pos="447675" algn="l"/>
              </a:tabLst>
            </a:pP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potvrdenia</a:t>
            </a: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miestne príslušnej </a:t>
            </a: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obce, že nemá nedoplatky </a:t>
            </a: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na daniach a miestnych poplatkoch</a:t>
            </a:r>
          </a:p>
          <a:p>
            <a:pPr lvl="0">
              <a:tabLst>
                <a:tab pos="447675" algn="l"/>
              </a:tabLst>
            </a:pPr>
            <a:endParaRPr lang="sk-SK" sz="2400" dirty="0">
              <a:solidFill>
                <a:srgbClr val="652601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endParaRPr lang="sk-SK" sz="2000" i="1" dirty="0">
              <a:solidFill>
                <a:srgbClr val="652601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pPr lvl="0"/>
            <a:endParaRPr lang="sk-SK" sz="1500" dirty="0">
              <a:solidFill>
                <a:srgbClr val="652601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1500" dirty="0">
              <a:solidFill>
                <a:srgbClr val="652601"/>
              </a:solidFill>
              <a:latin typeface="Innogy" panose="020B0503040000020003" pitchFamily="34" charset="0"/>
            </a:endParaRPr>
          </a:p>
          <a:p>
            <a:endParaRPr lang="sk-SK" sz="1500" dirty="0">
              <a:solidFill>
                <a:srgbClr val="652601"/>
              </a:solidFill>
              <a:latin typeface="Innogy" panose="020B05030400000200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525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939AECF-0AAE-3C4C-B31C-EE2592455B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5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6D9109-064B-E340-9717-D804A6C4B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692" y="-84969"/>
            <a:ext cx="1333500" cy="12319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16B0E4-3BD4-F541-852D-4F4EF453343A}"/>
              </a:ext>
            </a:extLst>
          </p:cNvPr>
          <p:cNvSpPr/>
          <p:nvPr/>
        </p:nvSpPr>
        <p:spPr>
          <a:xfrm>
            <a:off x="0" y="1382871"/>
            <a:ext cx="7576457" cy="506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447675" algn="l"/>
              </a:tabLst>
            </a:pPr>
            <a:endParaRPr lang="sk-SK" sz="2400" dirty="0">
              <a:solidFill>
                <a:srgbClr val="652601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20000"/>
              </a:lnSpc>
              <a:buAutoNum type="arabicPeriod" startAt="7"/>
              <a:tabLst>
                <a:tab pos="447675" algn="l"/>
              </a:tabLst>
            </a:pP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výpis z vinohradníckeho registra alebo výpis z registra ovocných sadov a chmeľníc, </a:t>
            </a:r>
          </a:p>
          <a:p>
            <a:pPr lvl="0">
              <a:lnSpc>
                <a:spcPct val="120000"/>
              </a:lnSpc>
              <a:tabLst>
                <a:tab pos="447675" algn="l"/>
              </a:tabLst>
            </a:pP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      </a:t>
            </a:r>
          </a:p>
          <a:p>
            <a:pPr lvl="0">
              <a:lnSpc>
                <a:spcPct val="120000"/>
              </a:lnSpc>
              <a:tabLst>
                <a:tab pos="447675" algn="l"/>
              </a:tabLst>
            </a:pP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     		</a:t>
            </a: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(ak žiada o nájom z dôvodu 						obhospodarovania vinohradu, ovocného sadu </a:t>
            </a:r>
          </a:p>
          <a:p>
            <a:pPr lvl="0">
              <a:lnSpc>
                <a:spcPct val="120000"/>
              </a:lnSpc>
              <a:tabLst>
                <a:tab pos="447675" algn="l"/>
              </a:tabLst>
            </a:pP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		alebo chmeľnice minimálne na 50 % výmery 			pozemkov, ktoré vlastní alebo má prenajaté od iných 		vlastníkov) </a:t>
            </a:r>
          </a:p>
          <a:p>
            <a:pPr lvl="0">
              <a:lnSpc>
                <a:spcPct val="120000"/>
              </a:lnSpc>
            </a:pPr>
            <a:endParaRPr lang="sk-SK" sz="2000" i="1" dirty="0">
              <a:solidFill>
                <a:srgbClr val="652601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pPr lvl="0"/>
            <a:endParaRPr lang="sk-SK" sz="1500" dirty="0">
              <a:solidFill>
                <a:srgbClr val="652601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1500" dirty="0">
              <a:solidFill>
                <a:srgbClr val="652601"/>
              </a:solidFill>
              <a:latin typeface="Innogy" panose="020B0503040000020003" pitchFamily="34" charset="0"/>
            </a:endParaRPr>
          </a:p>
          <a:p>
            <a:endParaRPr lang="sk-SK" sz="1500" dirty="0">
              <a:solidFill>
                <a:srgbClr val="652601"/>
              </a:solidFill>
              <a:latin typeface="Innogy" panose="020B05030400000200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882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7EA9E1B-2E75-A347-8252-30BF08E918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722577-95D7-B14B-9CB5-53A92E40FAFA}"/>
              </a:ext>
            </a:extLst>
          </p:cNvPr>
          <p:cNvSpPr/>
          <p:nvPr/>
        </p:nvSpPr>
        <p:spPr>
          <a:xfrm>
            <a:off x="0" y="1240221"/>
            <a:ext cx="8776137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sk-SK" sz="1500" b="1" dirty="0">
              <a:solidFill>
                <a:srgbClr val="652601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AutoNum type="arabicPeriod" startAt="8"/>
            </a:pP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rozhodnutie PPA o poskytnutí priamych podpôr podľa osobitných predpisov </a:t>
            </a:r>
          </a:p>
          <a:p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      	</a:t>
            </a: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(ak pestuje špeciálne plodiny na výmere väčšej ako 0,3 ha)  </a:t>
            </a:r>
          </a:p>
          <a:p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            alebo </a:t>
            </a:r>
          </a:p>
          <a:p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      	</a:t>
            </a:r>
          </a:p>
          <a:p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           čestné vyhlásenie, že pestuje špeciálne plodiny na výmere </a:t>
            </a:r>
          </a:p>
          <a:p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           maximálne 0,3 ha </a:t>
            </a:r>
          </a:p>
          <a:p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           </a:t>
            </a: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(ak žiada nájom z dôvodu  pestovania špeciálnych plodín </a:t>
            </a:r>
          </a:p>
          <a:p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           minimálne na 50 %  výmery pozemkov, ktoré vlastní alebo </a:t>
            </a:r>
          </a:p>
          <a:p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           ktoré má prenajaté od iných vlastníkov)</a:t>
            </a:r>
          </a:p>
          <a:p>
            <a:pPr marL="447675" indent="-447675"/>
            <a:endParaRPr lang="sk-SK" sz="2000" dirty="0">
              <a:solidFill>
                <a:srgbClr val="652601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endParaRPr lang="sk-SK" sz="1500" dirty="0">
              <a:solidFill>
                <a:srgbClr val="652601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1500" dirty="0">
              <a:solidFill>
                <a:srgbClr val="652601"/>
              </a:solidFill>
              <a:latin typeface="Innogy" panose="020B0503040000020003" pitchFamily="34" charset="0"/>
            </a:endParaRPr>
          </a:p>
          <a:p>
            <a:endParaRPr lang="sk-SK" sz="1500" dirty="0">
              <a:solidFill>
                <a:srgbClr val="652601"/>
              </a:solidFill>
              <a:latin typeface="Innogy" panose="020B05030400000200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330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7EA9E1B-2E75-A347-8252-30BF08E918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722577-95D7-B14B-9CB5-53A92E40FAFA}"/>
              </a:ext>
            </a:extLst>
          </p:cNvPr>
          <p:cNvSpPr/>
          <p:nvPr/>
        </p:nvSpPr>
        <p:spPr>
          <a:xfrm>
            <a:off x="1" y="1334814"/>
            <a:ext cx="8807668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sk-SK" sz="1500" b="1" dirty="0">
              <a:solidFill>
                <a:srgbClr val="652601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AutoNum type="arabicPeriod" startAt="9"/>
            </a:pP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Rozhodnutia podľa druhu činnosti </a:t>
            </a:r>
          </a:p>
          <a:p>
            <a:pPr marL="1257300" lvl="1" indent="-342900">
              <a:buFont typeface="Wingdings" panose="05000000000000000000" pitchFamily="2" charset="2"/>
              <a:buChar char="Ø"/>
            </a:pP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  rozhodnutie o registrácii prevádzkarne </a:t>
            </a:r>
          </a:p>
          <a:p>
            <a:pPr marL="1257300" lvl="2" indent="-342900"/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(§ 40 ods. 3 písm. a) zák. č. 39/2007 Z. z. o veterinárnej starostlivosti v platnom znení), </a:t>
            </a: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alebo  </a:t>
            </a:r>
          </a:p>
          <a:p>
            <a:pPr marL="1257300" lvl="2" indent="-342900"/>
            <a:endParaRPr lang="sk-SK" sz="2400" b="1" dirty="0">
              <a:solidFill>
                <a:srgbClr val="652601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rozhodnutie o registrácii  prvovýrobcu </a:t>
            </a:r>
          </a:p>
          <a:p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	</a:t>
            </a: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(§ 40 ods. 3 písm. b) alebo c) z. č. 39/2007 Z. z. 	o </a:t>
            </a:r>
          </a:p>
          <a:p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             veterinárnej starostlivosti v platnom znení), 	</a:t>
            </a: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alebo </a:t>
            </a:r>
          </a:p>
          <a:p>
            <a:endParaRPr lang="sk-SK" sz="2400" b="1" dirty="0">
              <a:solidFill>
                <a:srgbClr val="652601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pPr marL="1252538" indent="-360363">
              <a:buFont typeface="Wingdings" panose="05000000000000000000" pitchFamily="2" charset="2"/>
              <a:buChar char="Ø"/>
            </a:pP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rozhodnutie o registrácii maloobchodnej  prevádzkarne </a:t>
            </a:r>
          </a:p>
          <a:p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              </a:t>
            </a: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(§ 40 ods. 3 písm. e) druhý bod zák. č. 39/2007 Z. z. o </a:t>
            </a:r>
          </a:p>
          <a:p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              veterinárnej starostlivosti v platnom znení), </a:t>
            </a: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alebo </a:t>
            </a:r>
          </a:p>
          <a:p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       </a:t>
            </a:r>
          </a:p>
          <a:p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      </a:t>
            </a:r>
            <a:endParaRPr lang="sk-SK" sz="2400" dirty="0">
              <a:solidFill>
                <a:srgbClr val="652601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1500" dirty="0">
              <a:solidFill>
                <a:srgbClr val="652601"/>
              </a:solidFill>
              <a:latin typeface="Innogy" panose="020B0503040000020003" pitchFamily="34" charset="0"/>
            </a:endParaRPr>
          </a:p>
          <a:p>
            <a:endParaRPr lang="sk-SK" sz="1500" dirty="0">
              <a:solidFill>
                <a:srgbClr val="652601"/>
              </a:solidFill>
              <a:latin typeface="Innogy" panose="020B05030400000200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254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7EA9E1B-2E75-A347-8252-30BF08E918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722577-95D7-B14B-9CB5-53A92E40FAFA}"/>
              </a:ext>
            </a:extLst>
          </p:cNvPr>
          <p:cNvSpPr/>
          <p:nvPr/>
        </p:nvSpPr>
        <p:spPr>
          <a:xfrm>
            <a:off x="1" y="1415845"/>
            <a:ext cx="6963508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sk-SK" sz="1500" b="1" dirty="0">
              <a:solidFill>
                <a:srgbClr val="652601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       </a:t>
            </a:r>
          </a:p>
          <a:p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      </a:t>
            </a:r>
            <a:endParaRPr lang="sk-SK" sz="2400" dirty="0">
              <a:solidFill>
                <a:srgbClr val="652601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1500" dirty="0">
              <a:solidFill>
                <a:srgbClr val="652601"/>
              </a:solidFill>
              <a:latin typeface="Innogy" panose="020B0503040000020003" pitchFamily="34" charset="0"/>
            </a:endParaRPr>
          </a:p>
          <a:p>
            <a:endParaRPr lang="sk-SK" sz="1500" dirty="0">
              <a:solidFill>
                <a:srgbClr val="652601"/>
              </a:solidFill>
              <a:latin typeface="Innogy" panose="020B0503040000020003" pitchFamily="34" charset="0"/>
              <a:cs typeface="Times New Roman" pitchFamily="18" charset="0"/>
            </a:endParaRPr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7C6C5AD0-B9C0-42AE-BAB0-10561BF66110}"/>
              </a:ext>
            </a:extLst>
          </p:cNvPr>
          <p:cNvSpPr/>
          <p:nvPr/>
        </p:nvSpPr>
        <p:spPr>
          <a:xfrm>
            <a:off x="-1" y="968830"/>
            <a:ext cx="8784771" cy="3726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376238">
              <a:buFont typeface="Wingdings" panose="05000000000000000000" pitchFamily="2" charset="2"/>
              <a:buChar char="Ø"/>
            </a:pP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  rozhodnutie o  schválení prevádzkarne pre produkty </a:t>
            </a:r>
          </a:p>
          <a:p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            živočíšneho pôvodu </a:t>
            </a:r>
          </a:p>
          <a:p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        	</a:t>
            </a: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(§ 41 zák. č.  39/2007 </a:t>
            </a:r>
            <a:r>
              <a:rPr lang="sk-SK" sz="2400" dirty="0" err="1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Z.z</a:t>
            </a: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. o veterinárnej   </a:t>
            </a:r>
          </a:p>
          <a:p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        	starostlivosti v platnom znení), </a:t>
            </a:r>
            <a:endParaRPr lang="sk-SK" sz="2400" b="1" dirty="0">
              <a:solidFill>
                <a:srgbClr val="652601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2400" b="1" dirty="0">
              <a:solidFill>
                <a:srgbClr val="652601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pPr marL="447675" lvl="0" indent="-447675"/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  		Dokladá sa pre splnenie podmienok ak žiada o nájom    </a:t>
            </a:r>
          </a:p>
          <a:p>
            <a:pPr marL="447675" lvl="0" indent="-447675"/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            z dôvodu, že na pozemkoch, ktoré vlastní alebo ktoré má 	prenajaté od iných vlastníkov, </a:t>
            </a:r>
            <a:r>
              <a:rPr lang="sk-SK" sz="2400" u="sng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má  zaťaženie najmenej 0,4 </a:t>
            </a:r>
          </a:p>
          <a:p>
            <a:pPr marL="447675" lvl="0" indent="-447675"/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             dobytčej jednotky na 1 hektár)</a:t>
            </a:r>
          </a:p>
          <a:p>
            <a:pPr lvl="0">
              <a:lnSpc>
                <a:spcPct val="120000"/>
              </a:lnSpc>
            </a:pPr>
            <a:endParaRPr lang="sk-SK" dirty="0">
              <a:solidFill>
                <a:srgbClr val="652601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00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939AECF-0AAE-3C4C-B31C-EE2592455B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6D9109-064B-E340-9717-D804A6C4B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692" y="-84969"/>
            <a:ext cx="1333500" cy="1231900"/>
          </a:xfrm>
          <a:prstGeom prst="rect">
            <a:avLst/>
          </a:prstGeom>
        </p:spPr>
      </p:pic>
      <p:sp>
        <p:nvSpPr>
          <p:cNvPr id="3" name="Obdĺžnik 2">
            <a:extLst>
              <a:ext uri="{FF2B5EF4-FFF2-40B4-BE49-F238E27FC236}">
                <a16:creationId xmlns:a16="http://schemas.microsoft.com/office/drawing/2014/main" id="{766EAC52-58B5-46F2-8C1D-B2D52396364B}"/>
              </a:ext>
            </a:extLst>
          </p:cNvPr>
          <p:cNvSpPr/>
          <p:nvPr/>
        </p:nvSpPr>
        <p:spPr>
          <a:xfrm>
            <a:off x="423949" y="1296785"/>
            <a:ext cx="87200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534988" algn="l"/>
              </a:tabLst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sk-SK" sz="3600" b="1" dirty="0">
                <a:solidFill>
                  <a:srgbClr val="A6472E"/>
                </a:solidFill>
                <a:latin typeface="Innogy" panose="020B0503040000020003"/>
                <a:ea typeface="Calibri" panose="020F0502020204030204" pitchFamily="34" charset="0"/>
                <a:cs typeface="Times New Roman" panose="02020603050405020304" pitchFamily="18" charset="0"/>
              </a:rPr>
              <a:t>Ako  SPF rozhodne </a:t>
            </a:r>
          </a:p>
          <a:p>
            <a:pPr algn="just">
              <a:spcAft>
                <a:spcPts val="0"/>
              </a:spcAft>
              <a:tabLst>
                <a:tab pos="534988" algn="l"/>
              </a:tabLst>
            </a:pPr>
            <a:r>
              <a:rPr lang="sk-SK" sz="3600" b="1" dirty="0">
                <a:solidFill>
                  <a:srgbClr val="A6472E"/>
                </a:solidFill>
                <a:latin typeface="Innogy" panose="020B0503040000020003"/>
                <a:ea typeface="Calibri" panose="020F0502020204030204" pitchFamily="34" charset="0"/>
                <a:cs typeface="Times New Roman" panose="02020603050405020304" pitchFamily="18" charset="0"/>
              </a:rPr>
              <a:t>	ak má žiadosť na prenájom </a:t>
            </a:r>
          </a:p>
          <a:p>
            <a:pPr algn="just">
              <a:spcAft>
                <a:spcPts val="0"/>
              </a:spcAft>
              <a:tabLst>
                <a:tab pos="534988" algn="l"/>
              </a:tabLst>
            </a:pPr>
            <a:endParaRPr lang="sk-SK" sz="3600" b="1" dirty="0">
              <a:solidFill>
                <a:srgbClr val="A6472E"/>
              </a:solidFill>
              <a:latin typeface="Innogy" panose="020B05030400000200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534988" algn="l"/>
              </a:tabLst>
            </a:pPr>
            <a:r>
              <a:rPr lang="sk-SK" sz="3600" b="1" dirty="0">
                <a:solidFill>
                  <a:srgbClr val="A6472E"/>
                </a:solidFill>
                <a:latin typeface="Innogy" panose="020B0503040000020003"/>
                <a:ea typeface="Calibri" panose="020F0502020204030204" pitchFamily="34" charset="0"/>
                <a:cs typeface="Times New Roman" panose="02020603050405020304" pitchFamily="18" charset="0"/>
              </a:rPr>
              <a:t>	aj doterajší nájomca </a:t>
            </a:r>
          </a:p>
          <a:p>
            <a:pPr algn="just">
              <a:spcAft>
                <a:spcPts val="0"/>
              </a:spcAft>
              <a:tabLst>
                <a:tab pos="534988" algn="l"/>
              </a:tabLst>
            </a:pPr>
            <a:endParaRPr lang="sk-SK" sz="3600" b="1" dirty="0">
              <a:solidFill>
                <a:srgbClr val="A6472E"/>
              </a:solidFill>
              <a:latin typeface="Innogy" panose="020B05030400000200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534988" algn="l"/>
              </a:tabLst>
            </a:pPr>
            <a:r>
              <a:rPr lang="sk-SK" sz="3600" b="1" dirty="0">
                <a:solidFill>
                  <a:srgbClr val="A6472E"/>
                </a:solidFill>
                <a:latin typeface="Innogy" panose="020B0503040000020003"/>
                <a:ea typeface="Calibri" panose="020F0502020204030204" pitchFamily="34" charset="0"/>
                <a:cs typeface="Times New Roman" panose="02020603050405020304" pitchFamily="18" charset="0"/>
              </a:rPr>
              <a:t>	aj žiadateľ podľa osobitného predpisu </a:t>
            </a:r>
          </a:p>
          <a:p>
            <a:pPr algn="just">
              <a:spcAft>
                <a:spcPts val="0"/>
              </a:spcAft>
              <a:tabLst>
                <a:tab pos="534988" algn="l"/>
              </a:tabLst>
            </a:pPr>
            <a:endParaRPr lang="sk-SK" sz="3600" b="1" dirty="0">
              <a:solidFill>
                <a:srgbClr val="A6472E"/>
              </a:solidFill>
              <a:latin typeface="Innogy" panose="020B05030400000200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534988" algn="l"/>
              </a:tabLst>
            </a:pPr>
            <a:r>
              <a:rPr lang="sk-SK" sz="3600" b="1" dirty="0">
                <a:solidFill>
                  <a:srgbClr val="A6472E"/>
                </a:solidFill>
                <a:latin typeface="Innogy" panose="020B0503040000020003"/>
                <a:ea typeface="Calibri" panose="020F0502020204030204" pitchFamily="34" charset="0"/>
                <a:cs typeface="Times New Roman" panose="02020603050405020304" pitchFamily="18" charset="0"/>
              </a:rPr>
              <a:t>	alebo nový  žiadateľ ?     </a:t>
            </a:r>
          </a:p>
        </p:txBody>
      </p:sp>
    </p:spTree>
    <p:extLst>
      <p:ext uri="{BB962C8B-B14F-4D97-AF65-F5344CB8AC3E}">
        <p14:creationId xmlns:p14="http://schemas.microsoft.com/office/powerpoint/2010/main" val="721311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CCBEC4-F9AF-A94D-BF60-E220D4529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9724FC-8D84-6C43-A766-07B6BB240E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98" y="127140"/>
            <a:ext cx="482345" cy="41734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576B470-067F-4746-9DE2-9F1E88FFFD20}"/>
              </a:ext>
            </a:extLst>
          </p:cNvPr>
          <p:cNvCxnSpPr>
            <a:cxnSpLocks/>
          </p:cNvCxnSpPr>
          <p:nvPr/>
        </p:nvCxnSpPr>
        <p:spPr>
          <a:xfrm>
            <a:off x="-1973222" y="60556"/>
            <a:ext cx="0" cy="275255"/>
          </a:xfrm>
          <a:prstGeom prst="straightConnector1">
            <a:avLst/>
          </a:prstGeom>
          <a:ln>
            <a:solidFill>
              <a:srgbClr val="A647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4E464A2-EA61-884C-8B6B-018DF0F24FDE}"/>
              </a:ext>
            </a:extLst>
          </p:cNvPr>
          <p:cNvSpPr/>
          <p:nvPr/>
        </p:nvSpPr>
        <p:spPr>
          <a:xfrm>
            <a:off x="4570891" y="1142526"/>
            <a:ext cx="31014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100" b="1" dirty="0">
                <a:solidFill>
                  <a:srgbClr val="652601"/>
                </a:solidFill>
              </a:rPr>
              <a:t>Plnil podmienky z doterajšej nájomnej zmluvy?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82C75A-0DAE-734F-B19D-662480793423}"/>
              </a:ext>
            </a:extLst>
          </p:cNvPr>
          <p:cNvSpPr txBox="1"/>
          <p:nvPr/>
        </p:nvSpPr>
        <p:spPr>
          <a:xfrm>
            <a:off x="3879132" y="631276"/>
            <a:ext cx="4500351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>
                <a:solidFill>
                  <a:schemeClr val="bg1"/>
                </a:solidFill>
                <a:latin typeface="Innogy" panose="020B0503040000020003" pitchFamily="34" charset="0"/>
              </a:rPr>
              <a:t>Doterajší nájomca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302C5D-7426-E84A-97A9-B367B8FBE52E}"/>
              </a:ext>
            </a:extLst>
          </p:cNvPr>
          <p:cNvSpPr/>
          <p:nvPr/>
        </p:nvSpPr>
        <p:spPr>
          <a:xfrm>
            <a:off x="1581135" y="1688533"/>
            <a:ext cx="444452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100" dirty="0">
                <a:solidFill>
                  <a:srgbClr val="652601"/>
                </a:solidFill>
                <a:latin typeface="Innogy" panose="020B0503040000020003" pitchFamily="34" charset="0"/>
              </a:rPr>
              <a:t>Eviduje SPF žiadosť žiadateľa s osobitným právom nájmu?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1AFF5B-B6A1-964F-94AB-691FC1321137}"/>
              </a:ext>
            </a:extLst>
          </p:cNvPr>
          <p:cNvSpPr txBox="1"/>
          <p:nvPr/>
        </p:nvSpPr>
        <p:spPr>
          <a:xfrm>
            <a:off x="2021395" y="2055944"/>
            <a:ext cx="512466" cy="2528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000" dirty="0">
                <a:solidFill>
                  <a:schemeClr val="bg1"/>
                </a:solidFill>
              </a:rPr>
              <a:t>ÁNO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387E254-CDE5-1548-B2CF-7A11557B3245}"/>
              </a:ext>
            </a:extLst>
          </p:cNvPr>
          <p:cNvSpPr/>
          <p:nvPr/>
        </p:nvSpPr>
        <p:spPr>
          <a:xfrm>
            <a:off x="7295104" y="1716562"/>
            <a:ext cx="23243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100" dirty="0">
                <a:solidFill>
                  <a:srgbClr val="652601"/>
                </a:solidFill>
                <a:latin typeface="Innogy" panose="020B0503040000020003" pitchFamily="34" charset="0"/>
              </a:rPr>
              <a:t>Oznámenie doterajšiemu nájomcovi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2290F3D-765B-EB4D-BC39-D280B57AB7DA}"/>
              </a:ext>
            </a:extLst>
          </p:cNvPr>
          <p:cNvSpPr/>
          <p:nvPr/>
        </p:nvSpPr>
        <p:spPr>
          <a:xfrm>
            <a:off x="5094952" y="2043937"/>
            <a:ext cx="19553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100" b="1" dirty="0">
                <a:solidFill>
                  <a:srgbClr val="652601"/>
                </a:solidFill>
                <a:highlight>
                  <a:srgbClr val="FFFF00"/>
                </a:highlight>
                <a:latin typeface="Innogy" panose="020B0503040000020003" pitchFamily="34" charset="0"/>
              </a:rPr>
              <a:t>Zmluva pre doterajšieho nájomcu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716D13E-6838-8445-93EF-A98C3D932DDB}"/>
              </a:ext>
            </a:extLst>
          </p:cNvPr>
          <p:cNvSpPr/>
          <p:nvPr/>
        </p:nvSpPr>
        <p:spPr>
          <a:xfrm>
            <a:off x="5122957" y="2493904"/>
            <a:ext cx="195533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100" dirty="0">
                <a:solidFill>
                  <a:srgbClr val="652601"/>
                </a:solidFill>
                <a:latin typeface="Innogy" panose="020B0503040000020003" pitchFamily="34" charset="0"/>
              </a:rPr>
              <a:t>Oznámenie MF</a:t>
            </a:r>
          </a:p>
          <a:p>
            <a:r>
              <a:rPr lang="sk-SK" sz="1100" b="1" dirty="0">
                <a:solidFill>
                  <a:srgbClr val="652601"/>
                </a:solidFill>
                <a:highlight>
                  <a:srgbClr val="FFFF00"/>
                </a:highlight>
                <a:latin typeface="Innogy" panose="020B0503040000020003" pitchFamily="34" charset="0"/>
              </a:rPr>
              <a:t>Zmluva pre doterajšieho nájomcu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116CC68-E107-3F4B-951D-B5A2EB4E54F2}"/>
              </a:ext>
            </a:extLst>
          </p:cNvPr>
          <p:cNvSpPr/>
          <p:nvPr/>
        </p:nvSpPr>
        <p:spPr>
          <a:xfrm>
            <a:off x="828789" y="2296729"/>
            <a:ext cx="387728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</a:rPr>
              <a:t>Bola doterajšia prenajímaná výmena nad 100 ha?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4AB4ED7-2599-0842-9ACB-F9675DCB8EFA}"/>
              </a:ext>
            </a:extLst>
          </p:cNvPr>
          <p:cNvSpPr/>
          <p:nvPr/>
        </p:nvSpPr>
        <p:spPr>
          <a:xfrm>
            <a:off x="375998" y="2875626"/>
            <a:ext cx="3247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200" b="1" dirty="0">
                <a:solidFill>
                  <a:srgbClr val="FF0000"/>
                </a:solidFill>
                <a:latin typeface="Innogy" panose="020B0503040000020003" pitchFamily="34" charset="0"/>
              </a:rPr>
              <a:t>Spĺňa mladý poľnohospodár, malý podnik, </a:t>
            </a:r>
          </a:p>
          <a:p>
            <a:pPr algn="ctr"/>
            <a:r>
              <a:rPr lang="sk-SK" sz="1200" b="1" dirty="0" err="1">
                <a:solidFill>
                  <a:srgbClr val="FF0000"/>
                </a:solidFill>
                <a:latin typeface="Innogy" panose="020B0503040000020003" pitchFamily="34" charset="0"/>
              </a:rPr>
              <a:t>mikropodnik</a:t>
            </a:r>
            <a:r>
              <a:rPr lang="sk-SK" sz="1200" b="1" dirty="0">
                <a:solidFill>
                  <a:srgbClr val="FF0000"/>
                </a:solidFill>
                <a:latin typeface="Innogy" panose="020B0503040000020003" pitchFamily="34" charset="0"/>
              </a:rPr>
              <a:t> podmienky? § 2a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2BC1978-3CCC-4F47-8D3D-7794B520FF20}"/>
              </a:ext>
            </a:extLst>
          </p:cNvPr>
          <p:cNvSpPr/>
          <p:nvPr/>
        </p:nvSpPr>
        <p:spPr>
          <a:xfrm>
            <a:off x="6798185" y="2840110"/>
            <a:ext cx="41618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200" b="1" dirty="0">
                <a:solidFill>
                  <a:srgbClr val="FF0000"/>
                </a:solidFill>
                <a:latin typeface="Innogy" panose="020B0503040000020003" pitchFamily="34" charset="0"/>
              </a:rPr>
              <a:t>Spĺňa poľnohospodár so špeciálnou rastlinnou výrobou alebo poľnohospodár vyrábajúci finálny produkt podmienky?  § 2b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5A3799-AEF3-E845-B179-45CEC12D2A7E}"/>
              </a:ext>
            </a:extLst>
          </p:cNvPr>
          <p:cNvSpPr/>
          <p:nvPr/>
        </p:nvSpPr>
        <p:spPr>
          <a:xfrm>
            <a:off x="1430893" y="3618929"/>
            <a:ext cx="17490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Existujú vhodné pozemky?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BF95510-2278-C64B-B5B4-0C66EA0C1334}"/>
              </a:ext>
            </a:extLst>
          </p:cNvPr>
          <p:cNvSpPr/>
          <p:nvPr/>
        </p:nvSpPr>
        <p:spPr>
          <a:xfrm>
            <a:off x="3743263" y="3600045"/>
            <a:ext cx="1889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100" dirty="0">
                <a:solidFill>
                  <a:srgbClr val="652601"/>
                </a:solidFill>
                <a:latin typeface="Innogy" panose="020B0503040000020003" pitchFamily="34" charset="0"/>
              </a:rPr>
              <a:t>Oznámenie MF </a:t>
            </a:r>
            <a:r>
              <a:rPr lang="sk-SK" sz="1100" b="1" dirty="0">
                <a:solidFill>
                  <a:srgbClr val="652601"/>
                </a:solidFill>
                <a:highlight>
                  <a:srgbClr val="FFFF00"/>
                </a:highlight>
                <a:latin typeface="Innogy" panose="020B0503040000020003" pitchFamily="34" charset="0"/>
              </a:rPr>
              <a:t>Zmluva pre doterajšieho nájomcu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A89380-1175-DA49-88EB-9B0E5B6E2A4C}"/>
              </a:ext>
            </a:extLst>
          </p:cNvPr>
          <p:cNvSpPr/>
          <p:nvPr/>
        </p:nvSpPr>
        <p:spPr>
          <a:xfrm>
            <a:off x="1403089" y="4416846"/>
            <a:ext cx="17490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</a:rPr>
              <a:t>Spĺňa podmienky doterajší nájomca?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37DFFE0-53FC-2F48-89A3-539E399EC7C3}"/>
              </a:ext>
            </a:extLst>
          </p:cNvPr>
          <p:cNvSpPr/>
          <p:nvPr/>
        </p:nvSpPr>
        <p:spPr>
          <a:xfrm>
            <a:off x="6718335" y="3583746"/>
            <a:ext cx="17490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Existujú vhodné pozemky?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0575464-D04D-F649-81E9-A6B7AA6434C0}"/>
              </a:ext>
            </a:extLst>
          </p:cNvPr>
          <p:cNvSpPr/>
          <p:nvPr/>
        </p:nvSpPr>
        <p:spPr>
          <a:xfrm>
            <a:off x="9070557" y="3533525"/>
            <a:ext cx="1889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</a:rPr>
              <a:t>Oznámenie MF </a:t>
            </a:r>
          </a:p>
          <a:p>
            <a:pPr algn="ctr"/>
            <a:r>
              <a:rPr lang="sk-SK" sz="1100" b="1" dirty="0">
                <a:solidFill>
                  <a:srgbClr val="652601"/>
                </a:solidFill>
                <a:highlight>
                  <a:srgbClr val="FFFF00"/>
                </a:highlight>
                <a:latin typeface="Innogy" panose="020B0503040000020003" pitchFamily="34" charset="0"/>
              </a:rPr>
              <a:t>Zmluva pre doterajšieho </a:t>
            </a:r>
            <a:r>
              <a:rPr lang="sk-SK" sz="1100" b="1" dirty="0" err="1">
                <a:solidFill>
                  <a:srgbClr val="652601"/>
                </a:solidFill>
                <a:highlight>
                  <a:srgbClr val="FFFF00"/>
                </a:highlight>
                <a:latin typeface="Innogy" panose="020B0503040000020003" pitchFamily="34" charset="0"/>
              </a:rPr>
              <a:t>náj</a:t>
            </a:r>
            <a:r>
              <a:rPr lang="sk-SK" sz="1100" b="1" dirty="0">
                <a:solidFill>
                  <a:srgbClr val="652601"/>
                </a:solidFill>
                <a:highlight>
                  <a:srgbClr val="FFFF00"/>
                </a:highlight>
                <a:latin typeface="Innogy" panose="020B0503040000020003" pitchFamily="34" charset="0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C2C544-9D24-FB46-B8F2-238A3EE24FB5}"/>
              </a:ext>
            </a:extLst>
          </p:cNvPr>
          <p:cNvSpPr/>
          <p:nvPr/>
        </p:nvSpPr>
        <p:spPr>
          <a:xfrm>
            <a:off x="3627456" y="4424869"/>
            <a:ext cx="22140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k-SK" sz="1100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Oznámenie MF  </a:t>
            </a:r>
          </a:p>
          <a:p>
            <a:pPr algn="ctr"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highlight>
                  <a:srgbClr val="FFFF00"/>
                </a:highlight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Zmluva pre doterajšieho nájomcu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471C466-4833-C84A-8AFE-DA35C7FDE3C9}"/>
              </a:ext>
            </a:extLst>
          </p:cNvPr>
          <p:cNvSpPr/>
          <p:nvPr/>
        </p:nvSpPr>
        <p:spPr>
          <a:xfrm>
            <a:off x="6718336" y="4399404"/>
            <a:ext cx="17862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</a:rPr>
              <a:t>Spĺňa podmienky </a:t>
            </a:r>
          </a:p>
          <a:p>
            <a:pPr algn="ctr"/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</a:rPr>
              <a:t>doterajší nájomca?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F36D72A-DCC7-634A-B9DC-93306A1C850B}"/>
              </a:ext>
            </a:extLst>
          </p:cNvPr>
          <p:cNvSpPr/>
          <p:nvPr/>
        </p:nvSpPr>
        <p:spPr>
          <a:xfrm>
            <a:off x="8767545" y="4341845"/>
            <a:ext cx="24704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Oznámenie MF </a:t>
            </a:r>
          </a:p>
          <a:p>
            <a:pPr algn="ctr"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Zmluva pre doterajšieho </a:t>
            </a:r>
            <a:r>
              <a:rPr lang="sk-SK" sz="1100" b="1" dirty="0" err="1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náj</a:t>
            </a:r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4ABA8F8-4D0A-0F40-B737-3DA76938F929}"/>
              </a:ext>
            </a:extLst>
          </p:cNvPr>
          <p:cNvSpPr/>
          <p:nvPr/>
        </p:nvSpPr>
        <p:spPr>
          <a:xfrm>
            <a:off x="1386660" y="5210567"/>
            <a:ext cx="176550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Oznámenie MF</a:t>
            </a:r>
          </a:p>
          <a:p>
            <a:pPr algn="ctr"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highlight>
                  <a:srgbClr val="FFFF00"/>
                </a:highlight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Zmluva pre doterajšieho nájomcu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B05C5DC-1BB5-7749-BC5C-9F551BE9F134}"/>
              </a:ext>
            </a:extLst>
          </p:cNvPr>
          <p:cNvSpPr/>
          <p:nvPr/>
        </p:nvSpPr>
        <p:spPr>
          <a:xfrm>
            <a:off x="3011840" y="5197831"/>
            <a:ext cx="16092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highlight>
                  <a:srgbClr val="00FFFF"/>
                </a:highlight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Zníženie</a:t>
            </a:r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výmery podľa zákona č. </a:t>
            </a:r>
            <a:r>
              <a:rPr lang="sk-SK" sz="1100" b="1" dirty="0">
                <a:solidFill>
                  <a:srgbClr val="652601"/>
                </a:solidFill>
                <a:highlight>
                  <a:srgbClr val="00FFFF"/>
                </a:highlight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504/2003 Z. z.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D410013-49B3-7747-9C6D-AD21E55AA786}"/>
              </a:ext>
            </a:extLst>
          </p:cNvPr>
          <p:cNvSpPr/>
          <p:nvPr/>
        </p:nvSpPr>
        <p:spPr>
          <a:xfrm>
            <a:off x="4815466" y="5168119"/>
            <a:ext cx="16542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highlight>
                  <a:srgbClr val="00FFFF"/>
                </a:highlight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Zníženie </a:t>
            </a:r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výmery podľa zákona č</a:t>
            </a:r>
            <a:r>
              <a:rPr lang="sk-SK" sz="1100" b="1" dirty="0">
                <a:solidFill>
                  <a:srgbClr val="652601"/>
                </a:solidFill>
                <a:highlight>
                  <a:srgbClr val="00FFFF"/>
                </a:highlight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330/1991 Zb.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BB12FEE-A8CB-BF48-A66B-AADC1243EAFE}"/>
              </a:ext>
            </a:extLst>
          </p:cNvPr>
          <p:cNvSpPr/>
          <p:nvPr/>
        </p:nvSpPr>
        <p:spPr>
          <a:xfrm>
            <a:off x="6681159" y="5232801"/>
            <a:ext cx="178625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Oznámenie MF </a:t>
            </a:r>
          </a:p>
          <a:p>
            <a:pPr algn="ctr"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highlight>
                  <a:srgbClr val="FFFF00"/>
                </a:highlight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Zmluva pre doterajšieho nájomcu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A359470-CC85-F447-84F0-10760002E516}"/>
              </a:ext>
            </a:extLst>
          </p:cNvPr>
          <p:cNvSpPr/>
          <p:nvPr/>
        </p:nvSpPr>
        <p:spPr>
          <a:xfrm>
            <a:off x="9231556" y="5193602"/>
            <a:ext cx="156865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highlight>
                  <a:srgbClr val="00FFFF"/>
                </a:highlight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Zníženie</a:t>
            </a:r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výmery podľa zákona č. </a:t>
            </a:r>
            <a:r>
              <a:rPr lang="sk-SK" sz="1100" b="1" dirty="0">
                <a:solidFill>
                  <a:srgbClr val="652601"/>
                </a:solidFill>
                <a:highlight>
                  <a:srgbClr val="00FFFF"/>
                </a:highlight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504/2003 Z. </a:t>
            </a:r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z.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2F121D6-2BDF-C741-8A76-0EAD49B222F9}"/>
              </a:ext>
            </a:extLst>
          </p:cNvPr>
          <p:cNvSpPr/>
          <p:nvPr/>
        </p:nvSpPr>
        <p:spPr>
          <a:xfrm>
            <a:off x="2994466" y="5768882"/>
            <a:ext cx="153877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Oznámenie  doterajšiemu </a:t>
            </a:r>
          </a:p>
          <a:p>
            <a:pPr algn="r"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highlight>
                  <a:srgbClr val="00FF00"/>
                </a:highlight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Zmluva pre MF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08DEFE2-6E83-9A4C-8DF6-B7EABD28AFA0}"/>
              </a:ext>
            </a:extLst>
          </p:cNvPr>
          <p:cNvSpPr/>
          <p:nvPr/>
        </p:nvSpPr>
        <p:spPr>
          <a:xfrm>
            <a:off x="4852341" y="5849168"/>
            <a:ext cx="17212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Oznámenie doterajšiemu </a:t>
            </a:r>
          </a:p>
          <a:p>
            <a:pPr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highlight>
                  <a:srgbClr val="00FF00"/>
                </a:highlight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Zmluva pre MF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14DA61B-9A3A-7E42-845A-7C7578E60552}"/>
              </a:ext>
            </a:extLst>
          </p:cNvPr>
          <p:cNvSpPr/>
          <p:nvPr/>
        </p:nvSpPr>
        <p:spPr>
          <a:xfrm>
            <a:off x="8842251" y="5803897"/>
            <a:ext cx="227853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Oznámenie doterajšiemu </a:t>
            </a:r>
          </a:p>
          <a:p>
            <a:pPr algn="ctr"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highlight>
                  <a:srgbClr val="00FF00"/>
                </a:highlight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Zmluva pre MF</a:t>
            </a:r>
          </a:p>
          <a:p>
            <a:pPr>
              <a:spcAft>
                <a:spcPts val="0"/>
              </a:spcAft>
            </a:pPr>
            <a:endParaRPr lang="sk-SK" sz="1100" dirty="0">
              <a:solidFill>
                <a:srgbClr val="652601"/>
              </a:solidFill>
              <a:latin typeface="Innogy" panose="020B050304000002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DD37E1F-4AF2-B142-8823-2870F52F82B5}"/>
              </a:ext>
            </a:extLst>
          </p:cNvPr>
          <p:cNvSpPr txBox="1"/>
          <p:nvPr/>
        </p:nvSpPr>
        <p:spPr>
          <a:xfrm>
            <a:off x="828789" y="6439252"/>
            <a:ext cx="106935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00" b="1" dirty="0">
                <a:solidFill>
                  <a:srgbClr val="652601"/>
                </a:solidFill>
                <a:latin typeface="Innogy" panose="020B0503040000020003" pitchFamily="34" charset="0"/>
              </a:rPr>
              <a:t>Pred vytvorením akejkoľvek NZ je regionálny odbor povinný preveriť a zabezpečiť zdokladovanie splnenia všetkých zákonných kritérií ako i súvisiacich podmienok.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C7327A8-BE84-5743-B831-C6CEBF363657}"/>
              </a:ext>
            </a:extLst>
          </p:cNvPr>
          <p:cNvCxnSpPr>
            <a:cxnSpLocks/>
          </p:cNvCxnSpPr>
          <p:nvPr/>
        </p:nvCxnSpPr>
        <p:spPr>
          <a:xfrm>
            <a:off x="-262956" y="173478"/>
            <a:ext cx="0" cy="2752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9F54500-4EB6-B140-BBE6-BDF2699500FE}"/>
              </a:ext>
            </a:extLst>
          </p:cNvPr>
          <p:cNvCxnSpPr>
            <a:cxnSpLocks/>
          </p:cNvCxnSpPr>
          <p:nvPr/>
        </p:nvCxnSpPr>
        <p:spPr>
          <a:xfrm>
            <a:off x="6032920" y="1025213"/>
            <a:ext cx="0" cy="143187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F269E77-033D-564F-BBAB-3A0A33AA5B01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4139922" y="1514171"/>
            <a:ext cx="4071257" cy="868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9C59E48-58F7-3D4B-8BB9-1F65535127F4}"/>
              </a:ext>
            </a:extLst>
          </p:cNvPr>
          <p:cNvCxnSpPr>
            <a:cxnSpLocks/>
          </p:cNvCxnSpPr>
          <p:nvPr/>
        </p:nvCxnSpPr>
        <p:spPr>
          <a:xfrm>
            <a:off x="6032593" y="1364767"/>
            <a:ext cx="0" cy="143187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A2E17FA-37CD-C44C-8A81-ABE07CBEF01B}"/>
              </a:ext>
            </a:extLst>
          </p:cNvPr>
          <p:cNvCxnSpPr>
            <a:cxnSpLocks/>
          </p:cNvCxnSpPr>
          <p:nvPr/>
        </p:nvCxnSpPr>
        <p:spPr>
          <a:xfrm>
            <a:off x="3879132" y="1572091"/>
            <a:ext cx="0" cy="144471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E4A7B37-442B-AA4F-8AE2-7F7E27BEDC2F}"/>
              </a:ext>
            </a:extLst>
          </p:cNvPr>
          <p:cNvCxnSpPr>
            <a:cxnSpLocks/>
          </p:cNvCxnSpPr>
          <p:nvPr/>
        </p:nvCxnSpPr>
        <p:spPr>
          <a:xfrm>
            <a:off x="8467412" y="1573375"/>
            <a:ext cx="0" cy="143187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F068843-E66C-A646-B6FF-D0F9CE4DAE43}"/>
              </a:ext>
            </a:extLst>
          </p:cNvPr>
          <p:cNvCxnSpPr>
            <a:cxnSpLocks/>
          </p:cNvCxnSpPr>
          <p:nvPr/>
        </p:nvCxnSpPr>
        <p:spPr>
          <a:xfrm>
            <a:off x="3435443" y="1900732"/>
            <a:ext cx="0" cy="278428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5623605-D6AC-AA4F-8E86-A66DD6181E93}"/>
              </a:ext>
            </a:extLst>
          </p:cNvPr>
          <p:cNvCxnSpPr>
            <a:cxnSpLocks/>
            <a:endCxn id="29" idx="1"/>
          </p:cNvCxnSpPr>
          <p:nvPr/>
        </p:nvCxnSpPr>
        <p:spPr>
          <a:xfrm flipV="1">
            <a:off x="2535262" y="2170324"/>
            <a:ext cx="1914580" cy="8836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35B72F8-753C-5847-98AA-7E7218C0AF53}"/>
              </a:ext>
            </a:extLst>
          </p:cNvPr>
          <p:cNvCxnSpPr>
            <a:cxnSpLocks/>
          </p:cNvCxnSpPr>
          <p:nvPr/>
        </p:nvCxnSpPr>
        <p:spPr>
          <a:xfrm>
            <a:off x="2269412" y="2493904"/>
            <a:ext cx="0" cy="430887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B2A52BF9-5872-FF40-84BE-10828F959FDD}"/>
              </a:ext>
            </a:extLst>
          </p:cNvPr>
          <p:cNvCxnSpPr>
            <a:cxnSpLocks/>
          </p:cNvCxnSpPr>
          <p:nvPr/>
        </p:nvCxnSpPr>
        <p:spPr>
          <a:xfrm>
            <a:off x="2562887" y="2510580"/>
            <a:ext cx="1889504" cy="211820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C684F19-91C7-E744-99C6-9CD1D831044F}"/>
              </a:ext>
            </a:extLst>
          </p:cNvPr>
          <p:cNvCxnSpPr>
            <a:cxnSpLocks/>
          </p:cNvCxnSpPr>
          <p:nvPr/>
        </p:nvCxnSpPr>
        <p:spPr>
          <a:xfrm>
            <a:off x="4911589" y="2169110"/>
            <a:ext cx="209896" cy="0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F9CD58D-593C-8343-BD00-84D149C78BFF}"/>
              </a:ext>
            </a:extLst>
          </p:cNvPr>
          <p:cNvCxnSpPr>
            <a:cxnSpLocks/>
          </p:cNvCxnSpPr>
          <p:nvPr/>
        </p:nvCxnSpPr>
        <p:spPr>
          <a:xfrm>
            <a:off x="2250805" y="3247325"/>
            <a:ext cx="0" cy="430887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6A4A319-C980-A246-8248-6BFDC13F76EA}"/>
              </a:ext>
            </a:extLst>
          </p:cNvPr>
          <p:cNvSpPr txBox="1"/>
          <p:nvPr/>
        </p:nvSpPr>
        <p:spPr>
          <a:xfrm>
            <a:off x="2026421" y="2592332"/>
            <a:ext cx="512466" cy="2528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000" dirty="0">
                <a:solidFill>
                  <a:schemeClr val="bg1"/>
                </a:solidFill>
              </a:rPr>
              <a:t>ÁNO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004252-22DB-9C47-9325-DE0541FAC319}"/>
              </a:ext>
            </a:extLst>
          </p:cNvPr>
          <p:cNvSpPr txBox="1"/>
          <p:nvPr/>
        </p:nvSpPr>
        <p:spPr>
          <a:xfrm>
            <a:off x="2021395" y="3335612"/>
            <a:ext cx="512466" cy="2528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000" dirty="0">
                <a:solidFill>
                  <a:schemeClr val="bg1"/>
                </a:solidFill>
              </a:rPr>
              <a:t>ÁNO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078C3FB1-92CF-554D-BB5A-021FE88EF17B}"/>
              </a:ext>
            </a:extLst>
          </p:cNvPr>
          <p:cNvCxnSpPr>
            <a:cxnSpLocks/>
          </p:cNvCxnSpPr>
          <p:nvPr/>
        </p:nvCxnSpPr>
        <p:spPr>
          <a:xfrm>
            <a:off x="4911589" y="2733557"/>
            <a:ext cx="209896" cy="0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9CD9860-11B9-0348-A5B0-5CA7562AF084}"/>
              </a:ext>
            </a:extLst>
          </p:cNvPr>
          <p:cNvSpPr txBox="1"/>
          <p:nvPr/>
        </p:nvSpPr>
        <p:spPr>
          <a:xfrm>
            <a:off x="4449842" y="2043919"/>
            <a:ext cx="512466" cy="2528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000" dirty="0">
                <a:solidFill>
                  <a:schemeClr val="bg1"/>
                </a:solidFill>
              </a:rPr>
              <a:t>NIE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E65B3A-067D-6244-95F1-1BF964A990B3}"/>
              </a:ext>
            </a:extLst>
          </p:cNvPr>
          <p:cNvSpPr txBox="1"/>
          <p:nvPr/>
        </p:nvSpPr>
        <p:spPr>
          <a:xfrm>
            <a:off x="4449842" y="2604671"/>
            <a:ext cx="512466" cy="2528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000" dirty="0">
                <a:solidFill>
                  <a:schemeClr val="bg1"/>
                </a:solidFill>
              </a:rPr>
              <a:t>NIE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058AD1D7-D3D4-274C-AC70-5C3706680284}"/>
              </a:ext>
            </a:extLst>
          </p:cNvPr>
          <p:cNvCxnSpPr>
            <a:cxnSpLocks/>
          </p:cNvCxnSpPr>
          <p:nvPr/>
        </p:nvCxnSpPr>
        <p:spPr>
          <a:xfrm>
            <a:off x="2268094" y="4003484"/>
            <a:ext cx="0" cy="430887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932AD92-4302-3942-8428-1FADCEFFF783}"/>
              </a:ext>
            </a:extLst>
          </p:cNvPr>
          <p:cNvSpPr txBox="1"/>
          <p:nvPr/>
        </p:nvSpPr>
        <p:spPr>
          <a:xfrm>
            <a:off x="2021395" y="4089035"/>
            <a:ext cx="512466" cy="2528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000" dirty="0">
                <a:solidFill>
                  <a:schemeClr val="bg1"/>
                </a:solidFill>
              </a:rPr>
              <a:t>ÁNO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27881F6-86FF-134D-A2BA-1A7AFC68F40D}"/>
              </a:ext>
            </a:extLst>
          </p:cNvPr>
          <p:cNvCxnSpPr>
            <a:cxnSpLocks/>
          </p:cNvCxnSpPr>
          <p:nvPr/>
        </p:nvCxnSpPr>
        <p:spPr>
          <a:xfrm>
            <a:off x="2260281" y="4765962"/>
            <a:ext cx="0" cy="430887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B26F953-1EFB-2949-BE2E-E261D7E2B510}"/>
              </a:ext>
            </a:extLst>
          </p:cNvPr>
          <p:cNvSpPr txBox="1"/>
          <p:nvPr/>
        </p:nvSpPr>
        <p:spPr>
          <a:xfrm>
            <a:off x="2021395" y="4873716"/>
            <a:ext cx="512466" cy="2528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000" dirty="0">
                <a:solidFill>
                  <a:schemeClr val="bg1"/>
                </a:solidFill>
              </a:rPr>
              <a:t>ÁNO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9A3CB55-0F2A-B24B-A5E6-F9E216DC1D55}"/>
              </a:ext>
            </a:extLst>
          </p:cNvPr>
          <p:cNvCxnSpPr>
            <a:cxnSpLocks/>
          </p:cNvCxnSpPr>
          <p:nvPr/>
        </p:nvCxnSpPr>
        <p:spPr>
          <a:xfrm>
            <a:off x="2538887" y="2711565"/>
            <a:ext cx="4310376" cy="369491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CF9194F8-D49E-1845-8EB3-B71E9A1D987B}"/>
              </a:ext>
            </a:extLst>
          </p:cNvPr>
          <p:cNvCxnSpPr>
            <a:cxnSpLocks/>
          </p:cNvCxnSpPr>
          <p:nvPr/>
        </p:nvCxnSpPr>
        <p:spPr>
          <a:xfrm>
            <a:off x="7541755" y="3192742"/>
            <a:ext cx="0" cy="430887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B32F09C3-76FB-7046-A7B8-DD46B76C59DA}"/>
              </a:ext>
            </a:extLst>
          </p:cNvPr>
          <p:cNvSpPr txBox="1"/>
          <p:nvPr/>
        </p:nvSpPr>
        <p:spPr>
          <a:xfrm>
            <a:off x="7312345" y="3281029"/>
            <a:ext cx="512466" cy="2528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000" dirty="0">
                <a:solidFill>
                  <a:schemeClr val="bg1"/>
                </a:solidFill>
              </a:rPr>
              <a:t>ÁNO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0295D804-6F25-7543-A312-5B444FE546AD}"/>
              </a:ext>
            </a:extLst>
          </p:cNvPr>
          <p:cNvCxnSpPr>
            <a:cxnSpLocks/>
          </p:cNvCxnSpPr>
          <p:nvPr/>
        </p:nvCxnSpPr>
        <p:spPr>
          <a:xfrm>
            <a:off x="7541755" y="3954269"/>
            <a:ext cx="0" cy="430887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CD5AC899-38C9-BD47-AE06-7445DA4B05EE}"/>
              </a:ext>
            </a:extLst>
          </p:cNvPr>
          <p:cNvSpPr txBox="1"/>
          <p:nvPr/>
        </p:nvSpPr>
        <p:spPr>
          <a:xfrm>
            <a:off x="7312345" y="4042556"/>
            <a:ext cx="512466" cy="2528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000" dirty="0">
                <a:solidFill>
                  <a:schemeClr val="bg1"/>
                </a:solidFill>
              </a:rPr>
              <a:t>ÁNO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AC1D70B1-0022-BF4A-807E-7E2503A16603}"/>
              </a:ext>
            </a:extLst>
          </p:cNvPr>
          <p:cNvCxnSpPr>
            <a:cxnSpLocks/>
          </p:cNvCxnSpPr>
          <p:nvPr/>
        </p:nvCxnSpPr>
        <p:spPr>
          <a:xfrm>
            <a:off x="7542693" y="4794588"/>
            <a:ext cx="0" cy="430887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C63054A1-7C44-744D-B786-978BADA0E3CD}"/>
              </a:ext>
            </a:extLst>
          </p:cNvPr>
          <p:cNvSpPr txBox="1"/>
          <p:nvPr/>
        </p:nvSpPr>
        <p:spPr>
          <a:xfrm>
            <a:off x="7313283" y="4882875"/>
            <a:ext cx="512466" cy="2528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000" dirty="0">
                <a:solidFill>
                  <a:schemeClr val="bg1"/>
                </a:solidFill>
              </a:rPr>
              <a:t>ÁNO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EC83F29A-B469-2646-A424-1B70E6EB4EB3}"/>
              </a:ext>
            </a:extLst>
          </p:cNvPr>
          <p:cNvCxnSpPr>
            <a:cxnSpLocks/>
          </p:cNvCxnSpPr>
          <p:nvPr/>
        </p:nvCxnSpPr>
        <p:spPr>
          <a:xfrm>
            <a:off x="2547099" y="3257177"/>
            <a:ext cx="1889504" cy="211820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AD5AF22-4BC3-7646-9D58-E9A8200A7FA1}"/>
              </a:ext>
            </a:extLst>
          </p:cNvPr>
          <p:cNvCxnSpPr>
            <a:cxnSpLocks/>
          </p:cNvCxnSpPr>
          <p:nvPr/>
        </p:nvCxnSpPr>
        <p:spPr>
          <a:xfrm>
            <a:off x="2547099" y="3903017"/>
            <a:ext cx="1889504" cy="211820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F2B78CFF-8D24-C445-A6A1-C1022213BA97}"/>
              </a:ext>
            </a:extLst>
          </p:cNvPr>
          <p:cNvCxnSpPr>
            <a:cxnSpLocks/>
          </p:cNvCxnSpPr>
          <p:nvPr/>
        </p:nvCxnSpPr>
        <p:spPr>
          <a:xfrm>
            <a:off x="2578854" y="4799024"/>
            <a:ext cx="1889504" cy="211820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B2B9524E-00F4-3740-AECC-411247A515FE}"/>
              </a:ext>
            </a:extLst>
          </p:cNvPr>
          <p:cNvCxnSpPr>
            <a:cxnSpLocks/>
          </p:cNvCxnSpPr>
          <p:nvPr/>
        </p:nvCxnSpPr>
        <p:spPr>
          <a:xfrm>
            <a:off x="4674772" y="3512152"/>
            <a:ext cx="0" cy="143187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92595EFC-3C81-5144-AFFD-C491334803CB}"/>
              </a:ext>
            </a:extLst>
          </p:cNvPr>
          <p:cNvCxnSpPr>
            <a:cxnSpLocks/>
          </p:cNvCxnSpPr>
          <p:nvPr/>
        </p:nvCxnSpPr>
        <p:spPr>
          <a:xfrm>
            <a:off x="4706075" y="4287233"/>
            <a:ext cx="0" cy="143187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5CDFE3A6-9D00-284F-9418-ED4D3F23184F}"/>
              </a:ext>
            </a:extLst>
          </p:cNvPr>
          <p:cNvCxnSpPr>
            <a:cxnSpLocks/>
          </p:cNvCxnSpPr>
          <p:nvPr/>
        </p:nvCxnSpPr>
        <p:spPr>
          <a:xfrm>
            <a:off x="4674352" y="5092273"/>
            <a:ext cx="0" cy="912730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024FE7CF-6B7F-8747-989C-6F025ED59E8B}"/>
              </a:ext>
            </a:extLst>
          </p:cNvPr>
          <p:cNvCxnSpPr>
            <a:cxnSpLocks/>
          </p:cNvCxnSpPr>
          <p:nvPr/>
        </p:nvCxnSpPr>
        <p:spPr>
          <a:xfrm>
            <a:off x="4561320" y="5465043"/>
            <a:ext cx="249458" cy="0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D5489BFE-3291-F047-8289-6CD85CEB4A4A}"/>
              </a:ext>
            </a:extLst>
          </p:cNvPr>
          <p:cNvCxnSpPr>
            <a:cxnSpLocks/>
          </p:cNvCxnSpPr>
          <p:nvPr/>
        </p:nvCxnSpPr>
        <p:spPr>
          <a:xfrm>
            <a:off x="4549623" y="6005003"/>
            <a:ext cx="249458" cy="0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812B105-72B8-3346-9D81-F94CA45F0FE4}"/>
              </a:ext>
            </a:extLst>
          </p:cNvPr>
          <p:cNvCxnSpPr>
            <a:cxnSpLocks/>
          </p:cNvCxnSpPr>
          <p:nvPr/>
        </p:nvCxnSpPr>
        <p:spPr>
          <a:xfrm>
            <a:off x="7824811" y="3210450"/>
            <a:ext cx="1889504" cy="211820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44351005-6638-E541-B6F5-EBEDC0DD4C7B}"/>
              </a:ext>
            </a:extLst>
          </p:cNvPr>
          <p:cNvCxnSpPr>
            <a:cxnSpLocks/>
          </p:cNvCxnSpPr>
          <p:nvPr/>
        </p:nvCxnSpPr>
        <p:spPr>
          <a:xfrm>
            <a:off x="7818639" y="3889470"/>
            <a:ext cx="1889504" cy="211820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5424C0C6-7048-3E48-954D-D5F900A9C7DA}"/>
              </a:ext>
            </a:extLst>
          </p:cNvPr>
          <p:cNvCxnSpPr>
            <a:cxnSpLocks/>
          </p:cNvCxnSpPr>
          <p:nvPr/>
        </p:nvCxnSpPr>
        <p:spPr>
          <a:xfrm>
            <a:off x="7931843" y="4787684"/>
            <a:ext cx="1889504" cy="211820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01BF59B-011F-E04B-9F58-0A39BBBA183C}"/>
              </a:ext>
            </a:extLst>
          </p:cNvPr>
          <p:cNvSpPr txBox="1"/>
          <p:nvPr/>
        </p:nvSpPr>
        <p:spPr>
          <a:xfrm>
            <a:off x="4449842" y="3335612"/>
            <a:ext cx="512466" cy="2528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000" dirty="0">
                <a:solidFill>
                  <a:schemeClr val="bg1"/>
                </a:solidFill>
              </a:rPr>
              <a:t>NIE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683781-D669-A042-B8AE-71B59E40B827}"/>
              </a:ext>
            </a:extLst>
          </p:cNvPr>
          <p:cNvSpPr txBox="1"/>
          <p:nvPr/>
        </p:nvSpPr>
        <p:spPr>
          <a:xfrm>
            <a:off x="4449842" y="4090678"/>
            <a:ext cx="512466" cy="2528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000" dirty="0">
                <a:solidFill>
                  <a:schemeClr val="bg1"/>
                </a:solidFill>
              </a:rPr>
              <a:t>NIE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107C2D0-ABDF-5E4E-82C0-3004D2DAF18D}"/>
              </a:ext>
            </a:extLst>
          </p:cNvPr>
          <p:cNvSpPr txBox="1"/>
          <p:nvPr/>
        </p:nvSpPr>
        <p:spPr>
          <a:xfrm>
            <a:off x="4449842" y="4859127"/>
            <a:ext cx="512466" cy="2528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000" dirty="0">
                <a:solidFill>
                  <a:schemeClr val="bg1"/>
                </a:solidFill>
              </a:rPr>
              <a:t>NIE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B9444FD3-7884-844F-BF39-8C16ACFBE4AC}"/>
              </a:ext>
            </a:extLst>
          </p:cNvPr>
          <p:cNvCxnSpPr>
            <a:cxnSpLocks/>
          </p:cNvCxnSpPr>
          <p:nvPr/>
        </p:nvCxnSpPr>
        <p:spPr>
          <a:xfrm>
            <a:off x="9987700" y="3446397"/>
            <a:ext cx="0" cy="143187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3B9C3B99-D352-684A-82F5-590E954757C9}"/>
              </a:ext>
            </a:extLst>
          </p:cNvPr>
          <p:cNvCxnSpPr>
            <a:cxnSpLocks/>
          </p:cNvCxnSpPr>
          <p:nvPr/>
        </p:nvCxnSpPr>
        <p:spPr>
          <a:xfrm>
            <a:off x="9987700" y="4131485"/>
            <a:ext cx="0" cy="253671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B1BB5373-C831-834E-81D5-24F10464C0BA}"/>
              </a:ext>
            </a:extLst>
          </p:cNvPr>
          <p:cNvCxnSpPr>
            <a:cxnSpLocks/>
          </p:cNvCxnSpPr>
          <p:nvPr/>
        </p:nvCxnSpPr>
        <p:spPr>
          <a:xfrm>
            <a:off x="9970650" y="4960727"/>
            <a:ext cx="0" cy="253671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6576F4B-CD03-7243-B2CE-012606881D68}"/>
              </a:ext>
            </a:extLst>
          </p:cNvPr>
          <p:cNvSpPr txBox="1"/>
          <p:nvPr/>
        </p:nvSpPr>
        <p:spPr>
          <a:xfrm>
            <a:off x="9723551" y="3278372"/>
            <a:ext cx="512466" cy="2528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000" dirty="0">
                <a:solidFill>
                  <a:schemeClr val="bg1"/>
                </a:solidFill>
              </a:rPr>
              <a:t>NIE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209C19-0E27-474F-9418-BC4BF20C1ED9}"/>
              </a:ext>
            </a:extLst>
          </p:cNvPr>
          <p:cNvSpPr txBox="1"/>
          <p:nvPr/>
        </p:nvSpPr>
        <p:spPr>
          <a:xfrm>
            <a:off x="9723551" y="4033543"/>
            <a:ext cx="512466" cy="2528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000" dirty="0">
                <a:solidFill>
                  <a:schemeClr val="bg1"/>
                </a:solidFill>
              </a:rPr>
              <a:t>NIE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17BA61-C448-DC4E-BB4D-AB3BE5AD9F26}"/>
              </a:ext>
            </a:extLst>
          </p:cNvPr>
          <p:cNvSpPr txBox="1"/>
          <p:nvPr/>
        </p:nvSpPr>
        <p:spPr>
          <a:xfrm>
            <a:off x="9723551" y="4834322"/>
            <a:ext cx="512466" cy="2528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000" dirty="0">
                <a:solidFill>
                  <a:schemeClr val="bg1"/>
                </a:solidFill>
              </a:rPr>
              <a:t>NIE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99B25679-1CD4-024B-9DE1-0E712A035E19}"/>
              </a:ext>
            </a:extLst>
          </p:cNvPr>
          <p:cNvCxnSpPr>
            <a:cxnSpLocks/>
          </p:cNvCxnSpPr>
          <p:nvPr/>
        </p:nvCxnSpPr>
        <p:spPr>
          <a:xfrm>
            <a:off x="9970650" y="5735955"/>
            <a:ext cx="0" cy="113213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6D1064F-F60A-1444-B149-6CA8DA0F60A7}"/>
              </a:ext>
            </a:extLst>
          </p:cNvPr>
          <p:cNvSpPr txBox="1"/>
          <p:nvPr/>
        </p:nvSpPr>
        <p:spPr>
          <a:xfrm>
            <a:off x="3627456" y="1387766"/>
            <a:ext cx="512466" cy="2528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000" dirty="0">
                <a:solidFill>
                  <a:schemeClr val="bg1"/>
                </a:solidFill>
              </a:rPr>
              <a:t>ÁNO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24A58D-3B90-8547-A63D-84DF0F12A343}"/>
              </a:ext>
            </a:extLst>
          </p:cNvPr>
          <p:cNvSpPr txBox="1"/>
          <p:nvPr/>
        </p:nvSpPr>
        <p:spPr>
          <a:xfrm>
            <a:off x="8211179" y="1387766"/>
            <a:ext cx="512466" cy="2528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000" dirty="0">
                <a:solidFill>
                  <a:schemeClr val="bg1"/>
                </a:solidFill>
              </a:rPr>
              <a:t>NIE</a:t>
            </a:r>
          </a:p>
        </p:txBody>
      </p:sp>
    </p:spTree>
    <p:extLst>
      <p:ext uri="{BB962C8B-B14F-4D97-AF65-F5344CB8AC3E}">
        <p14:creationId xmlns:p14="http://schemas.microsoft.com/office/powerpoint/2010/main" val="4254297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>
            <a:extLst>
              <a:ext uri="{FF2B5EF4-FFF2-40B4-BE49-F238E27FC236}">
                <a16:creationId xmlns:a16="http://schemas.microsoft.com/office/drawing/2014/main" id="{9F450058-59BD-4DEF-AE60-57F14F1ECB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106"/>
            <a:ext cx="12192000" cy="6858000"/>
          </a:xfrm>
          <a:prstGeom prst="rect">
            <a:avLst/>
          </a:prstGeom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529519F0-BCC7-4667-8F15-C2B70CC293DF}"/>
              </a:ext>
            </a:extLst>
          </p:cNvPr>
          <p:cNvSpPr/>
          <p:nvPr/>
        </p:nvSpPr>
        <p:spPr>
          <a:xfrm>
            <a:off x="0" y="1151467"/>
            <a:ext cx="6366933" cy="3157994"/>
          </a:xfrm>
          <a:prstGeom prst="rect">
            <a:avLst/>
          </a:prstGeom>
          <a:solidFill>
            <a:srgbClr val="CF9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tabLst>
                <a:tab pos="895350" algn="l"/>
              </a:tabLst>
            </a:pPr>
            <a:r>
              <a:rPr lang="sk-SK" sz="4400" b="1" dirty="0">
                <a:solidFill>
                  <a:srgbClr val="C00000"/>
                </a:solidFill>
                <a:latin typeface="Innogy" panose="020B0503040000020003" pitchFamily="34" charset="0"/>
              </a:rPr>
              <a:t>Pravidlá   a   špecifiká  nájmu   pozemkov</a:t>
            </a:r>
          </a:p>
          <a:p>
            <a:pPr lvl="0" algn="ctr">
              <a:tabLst>
                <a:tab pos="895350" algn="l"/>
              </a:tabLst>
            </a:pPr>
            <a:r>
              <a:rPr lang="sk-SK" sz="3600" b="1" dirty="0">
                <a:solidFill>
                  <a:srgbClr val="C00000"/>
                </a:solidFill>
                <a:latin typeface="Innogy" panose="020B0503040000020003" pitchFamily="34" charset="0"/>
              </a:rPr>
              <a:t> </a:t>
            </a:r>
            <a:r>
              <a:rPr lang="sk-SK" sz="2800" b="1" dirty="0">
                <a:solidFill>
                  <a:srgbClr val="C00000"/>
                </a:solidFill>
                <a:latin typeface="Innogy" panose="020B0503040000020003" pitchFamily="34" charset="0"/>
              </a:rPr>
              <a:t>prenajímaných Slovenským </a:t>
            </a:r>
          </a:p>
          <a:p>
            <a:pPr lvl="0" algn="ctr">
              <a:tabLst>
                <a:tab pos="895350" algn="l"/>
              </a:tabLst>
            </a:pPr>
            <a:r>
              <a:rPr lang="sk-SK" sz="2800" b="1" dirty="0">
                <a:solidFill>
                  <a:srgbClr val="C00000"/>
                </a:solidFill>
                <a:latin typeface="Innogy" panose="020B0503040000020003" pitchFamily="34" charset="0"/>
              </a:rPr>
              <a:t>pozemkovým fondom </a:t>
            </a:r>
            <a:endParaRPr lang="sk-SK" sz="2800" dirty="0">
              <a:solidFill>
                <a:srgbClr val="C00000"/>
              </a:solidFill>
              <a:latin typeface="Innogy" panose="020B050304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833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C086299-6E00-E543-A6BE-67BA25E98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080" y="0"/>
            <a:ext cx="1225508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1CDD4C-5654-E84B-9ABB-AE13D258C9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98" y="127140"/>
            <a:ext cx="482345" cy="41734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4BF9C2C-BA66-7145-94AB-4D7D31884EAE}"/>
              </a:ext>
            </a:extLst>
          </p:cNvPr>
          <p:cNvSpPr/>
          <p:nvPr/>
        </p:nvSpPr>
        <p:spPr>
          <a:xfrm>
            <a:off x="86355" y="1182281"/>
            <a:ext cx="31014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100" b="1" dirty="0">
                <a:solidFill>
                  <a:srgbClr val="7030A0"/>
                </a:solidFill>
                <a:latin typeface="Innogy" panose="020B0503040000020003" pitchFamily="34" charset="0"/>
              </a:rPr>
              <a:t>PRENAJATÉ pozemky </a:t>
            </a:r>
            <a:endParaRPr lang="sk-SK" sz="800" b="1" dirty="0">
              <a:solidFill>
                <a:srgbClr val="7030A0"/>
              </a:solidFill>
              <a:latin typeface="Innogy" panose="020B05030400000200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F65B9C-6FA8-5F45-8364-72B08CAEC8C1}"/>
              </a:ext>
            </a:extLst>
          </p:cNvPr>
          <p:cNvSpPr txBox="1"/>
          <p:nvPr/>
        </p:nvSpPr>
        <p:spPr>
          <a:xfrm>
            <a:off x="3995306" y="715380"/>
            <a:ext cx="4240186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>
                <a:solidFill>
                  <a:schemeClr val="bg1"/>
                </a:solidFill>
                <a:latin typeface="Innogy" panose="020B0503040000020003" pitchFamily="34" charset="0"/>
              </a:rPr>
              <a:t>Žiadateľ s osobitným právom nájmu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AA29AA-5FE4-4245-8242-EBE94AC5F665}"/>
              </a:ext>
            </a:extLst>
          </p:cNvPr>
          <p:cNvCxnSpPr>
            <a:cxnSpLocks/>
          </p:cNvCxnSpPr>
          <p:nvPr/>
        </p:nvCxnSpPr>
        <p:spPr>
          <a:xfrm>
            <a:off x="6032920" y="1011540"/>
            <a:ext cx="0" cy="96953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4B5E1D-6249-FA43-BD62-8B3554DF9F3F}"/>
              </a:ext>
            </a:extLst>
          </p:cNvPr>
          <p:cNvCxnSpPr>
            <a:cxnSpLocks/>
          </p:cNvCxnSpPr>
          <p:nvPr/>
        </p:nvCxnSpPr>
        <p:spPr>
          <a:xfrm>
            <a:off x="1637101" y="1099931"/>
            <a:ext cx="7021869" cy="0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29FADA4-F2D2-9B41-B4E1-4F4C81FC3498}"/>
              </a:ext>
            </a:extLst>
          </p:cNvPr>
          <p:cNvSpPr/>
          <p:nvPr/>
        </p:nvSpPr>
        <p:spPr>
          <a:xfrm>
            <a:off x="3074056" y="1175534"/>
            <a:ext cx="32569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100" b="1" dirty="0">
                <a:solidFill>
                  <a:srgbClr val="7030A0"/>
                </a:solidFill>
                <a:latin typeface="Innogy" panose="020B0503040000020003" pitchFamily="34" charset="0"/>
              </a:rPr>
              <a:t>NEPRENAJATÉ pozemky alebo pozemky BEZ  PREDNOSTNÉHO PRÁVA doterajšieho nájomcu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21104A-C1FC-4B4F-B048-1BA9A6CD54CE}"/>
              </a:ext>
            </a:extLst>
          </p:cNvPr>
          <p:cNvSpPr/>
          <p:nvPr/>
        </p:nvSpPr>
        <p:spPr>
          <a:xfrm>
            <a:off x="7633028" y="1211356"/>
            <a:ext cx="31014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100" b="1" dirty="0">
                <a:solidFill>
                  <a:srgbClr val="7030A0"/>
                </a:solidFill>
                <a:latin typeface="Innogy" panose="020B0503040000020003" pitchFamily="34" charset="0"/>
              </a:rPr>
              <a:t>Pozemky s ukončeným nájmom a PREDNOSTNÝM PRÁVOM DOTERAJŠIEHO nájomcu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3BF5B0-C223-BD46-9D73-C7221DD1EC03}"/>
              </a:ext>
            </a:extLst>
          </p:cNvPr>
          <p:cNvCxnSpPr>
            <a:cxnSpLocks/>
          </p:cNvCxnSpPr>
          <p:nvPr/>
        </p:nvCxnSpPr>
        <p:spPr>
          <a:xfrm>
            <a:off x="4746135" y="1089773"/>
            <a:ext cx="0" cy="129044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9FE4C1-93E0-914F-BA65-B7C555A181D9}"/>
              </a:ext>
            </a:extLst>
          </p:cNvPr>
          <p:cNvCxnSpPr>
            <a:cxnSpLocks/>
          </p:cNvCxnSpPr>
          <p:nvPr/>
        </p:nvCxnSpPr>
        <p:spPr>
          <a:xfrm>
            <a:off x="1637631" y="1099654"/>
            <a:ext cx="0" cy="141948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66242C-9D15-944E-8FDF-1484952CCDA2}"/>
              </a:ext>
            </a:extLst>
          </p:cNvPr>
          <p:cNvCxnSpPr>
            <a:cxnSpLocks/>
          </p:cNvCxnSpPr>
          <p:nvPr/>
        </p:nvCxnSpPr>
        <p:spPr>
          <a:xfrm>
            <a:off x="8659500" y="1099654"/>
            <a:ext cx="0" cy="141948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551CECAF-7EE3-CD45-B3A5-D295083510E4}"/>
              </a:ext>
            </a:extLst>
          </p:cNvPr>
          <p:cNvSpPr/>
          <p:nvPr/>
        </p:nvSpPr>
        <p:spPr>
          <a:xfrm>
            <a:off x="969267" y="1642243"/>
            <a:ext cx="14129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Oznámenie MF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2175E9-C0D5-0041-A7D1-A126DADE4B7A}"/>
              </a:ext>
            </a:extLst>
          </p:cNvPr>
          <p:cNvSpPr/>
          <p:nvPr/>
        </p:nvSpPr>
        <p:spPr>
          <a:xfrm>
            <a:off x="3137681" y="1637263"/>
            <a:ext cx="32569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Spĺňa žiadateľ podmienky nájmu?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71FF73-ED9E-5248-9E2A-AAD51FF3D2DC}"/>
              </a:ext>
            </a:extLst>
          </p:cNvPr>
          <p:cNvSpPr/>
          <p:nvPr/>
        </p:nvSpPr>
        <p:spPr>
          <a:xfrm>
            <a:off x="7843604" y="1632125"/>
            <a:ext cx="24272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Bola prenajímaná výmera nad 100 ha?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4D72FC2-639E-A444-AA8A-E745077D8FD0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4166354" y="2085312"/>
            <a:ext cx="1087537" cy="908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4175101-C3E5-E441-814B-B9A5E463CC26}"/>
              </a:ext>
            </a:extLst>
          </p:cNvPr>
          <p:cNvCxnSpPr>
            <a:cxnSpLocks/>
          </p:cNvCxnSpPr>
          <p:nvPr/>
        </p:nvCxnSpPr>
        <p:spPr>
          <a:xfrm>
            <a:off x="4746665" y="1841533"/>
            <a:ext cx="0" cy="228609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55FBC32-B2F6-0E4C-AC69-2712321B569F}"/>
              </a:ext>
            </a:extLst>
          </p:cNvPr>
          <p:cNvCxnSpPr>
            <a:cxnSpLocks/>
          </p:cNvCxnSpPr>
          <p:nvPr/>
        </p:nvCxnSpPr>
        <p:spPr>
          <a:xfrm>
            <a:off x="1638088" y="1434664"/>
            <a:ext cx="0" cy="171757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7F0266A-BDAF-434F-81DE-FA42307D5DF4}"/>
              </a:ext>
            </a:extLst>
          </p:cNvPr>
          <p:cNvSpPr txBox="1"/>
          <p:nvPr/>
        </p:nvSpPr>
        <p:spPr>
          <a:xfrm>
            <a:off x="8012528" y="1959626"/>
            <a:ext cx="512466" cy="2528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000" dirty="0">
                <a:solidFill>
                  <a:schemeClr val="bg1"/>
                </a:solidFill>
              </a:rPr>
              <a:t>ÁNO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5C4B795-60A4-E645-A8E9-CBD7A117517C}"/>
              </a:ext>
            </a:extLst>
          </p:cNvPr>
          <p:cNvCxnSpPr>
            <a:cxnSpLocks/>
            <a:endCxn id="31" idx="1"/>
          </p:cNvCxnSpPr>
          <p:nvPr/>
        </p:nvCxnSpPr>
        <p:spPr>
          <a:xfrm flipV="1">
            <a:off x="8524994" y="2089100"/>
            <a:ext cx="1087537" cy="908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C2B5297-D003-AD4D-8F66-AFF30F5596A1}"/>
              </a:ext>
            </a:extLst>
          </p:cNvPr>
          <p:cNvCxnSpPr>
            <a:cxnSpLocks/>
          </p:cNvCxnSpPr>
          <p:nvPr/>
        </p:nvCxnSpPr>
        <p:spPr>
          <a:xfrm>
            <a:off x="9105305" y="1845321"/>
            <a:ext cx="0" cy="228609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60FA091-450F-444C-838B-CFB8831B6922}"/>
              </a:ext>
            </a:extLst>
          </p:cNvPr>
          <p:cNvCxnSpPr>
            <a:cxnSpLocks/>
          </p:cNvCxnSpPr>
          <p:nvPr/>
        </p:nvCxnSpPr>
        <p:spPr>
          <a:xfrm>
            <a:off x="4755531" y="1551700"/>
            <a:ext cx="0" cy="129044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000527E-184B-9345-AC79-FB242C76B630}"/>
              </a:ext>
            </a:extLst>
          </p:cNvPr>
          <p:cNvCxnSpPr>
            <a:cxnSpLocks/>
          </p:cNvCxnSpPr>
          <p:nvPr/>
        </p:nvCxnSpPr>
        <p:spPr>
          <a:xfrm>
            <a:off x="9105305" y="1573017"/>
            <a:ext cx="0" cy="106648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A082CC4E-8ED3-2940-A7F1-7BFD7BD0AB5B}"/>
              </a:ext>
            </a:extLst>
          </p:cNvPr>
          <p:cNvSpPr/>
          <p:nvPr/>
        </p:nvSpPr>
        <p:spPr>
          <a:xfrm>
            <a:off x="3572896" y="2242625"/>
            <a:ext cx="6142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Zmluva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CD5F96A-619C-694E-A0F0-8B29E5C5852C}"/>
              </a:ext>
            </a:extLst>
          </p:cNvPr>
          <p:cNvSpPr/>
          <p:nvPr/>
        </p:nvSpPr>
        <p:spPr>
          <a:xfrm>
            <a:off x="9332796" y="2240131"/>
            <a:ext cx="108753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</a:rPr>
              <a:t>Oznámenie MF </a:t>
            </a:r>
          </a:p>
          <a:p>
            <a:pPr algn="ctr"/>
            <a:r>
              <a:rPr lang="sk-SK" sz="1100" b="1" dirty="0">
                <a:solidFill>
                  <a:srgbClr val="652601"/>
                </a:solidFill>
                <a:highlight>
                  <a:srgbClr val="FFFF00"/>
                </a:highlight>
                <a:latin typeface="Innogy" panose="020B0503040000020003" pitchFamily="34" charset="0"/>
              </a:rPr>
              <a:t>Zmluva pre doterajšieho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167CD18-FC46-804E-855C-FFC822877C14}"/>
              </a:ext>
            </a:extLst>
          </p:cNvPr>
          <p:cNvSpPr/>
          <p:nvPr/>
        </p:nvSpPr>
        <p:spPr>
          <a:xfrm>
            <a:off x="4755531" y="2248391"/>
            <a:ext cx="142001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</a:rPr>
              <a:t>Oznámenie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15D6A0B-9479-9C4A-B38F-9843A0E5E10F}"/>
              </a:ext>
            </a:extLst>
          </p:cNvPr>
          <p:cNvCxnSpPr>
            <a:cxnSpLocks/>
          </p:cNvCxnSpPr>
          <p:nvPr/>
        </p:nvCxnSpPr>
        <p:spPr>
          <a:xfrm>
            <a:off x="3910121" y="2156687"/>
            <a:ext cx="0" cy="141948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CF6B6A0-91D1-F249-8A8B-FEEFA4AB1B37}"/>
              </a:ext>
            </a:extLst>
          </p:cNvPr>
          <p:cNvCxnSpPr>
            <a:cxnSpLocks/>
          </p:cNvCxnSpPr>
          <p:nvPr/>
        </p:nvCxnSpPr>
        <p:spPr>
          <a:xfrm>
            <a:off x="5517480" y="2149589"/>
            <a:ext cx="0" cy="156143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E1CD006-E56E-1148-8E2F-70128B650DE1}"/>
              </a:ext>
            </a:extLst>
          </p:cNvPr>
          <p:cNvSpPr txBox="1"/>
          <p:nvPr/>
        </p:nvSpPr>
        <p:spPr>
          <a:xfrm>
            <a:off x="3653888" y="1955838"/>
            <a:ext cx="512466" cy="2528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000" dirty="0">
                <a:solidFill>
                  <a:schemeClr val="bg1"/>
                </a:solidFill>
              </a:rPr>
              <a:t>ÁNO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23B96F-2C97-CC40-B67E-12E187885C78}"/>
              </a:ext>
            </a:extLst>
          </p:cNvPr>
          <p:cNvSpPr txBox="1"/>
          <p:nvPr/>
        </p:nvSpPr>
        <p:spPr>
          <a:xfrm>
            <a:off x="5253891" y="1958907"/>
            <a:ext cx="512466" cy="2528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000" dirty="0">
                <a:solidFill>
                  <a:schemeClr val="bg1"/>
                </a:solidFill>
              </a:rPr>
              <a:t>NIE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9600773-78A1-9D48-AECD-4EEB0B218442}"/>
              </a:ext>
            </a:extLst>
          </p:cNvPr>
          <p:cNvCxnSpPr>
            <a:cxnSpLocks/>
          </p:cNvCxnSpPr>
          <p:nvPr/>
        </p:nvCxnSpPr>
        <p:spPr>
          <a:xfrm>
            <a:off x="9869364" y="2122769"/>
            <a:ext cx="0" cy="171757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6E9D3E0-D9C6-8348-AE00-B7324C773C25}"/>
              </a:ext>
            </a:extLst>
          </p:cNvPr>
          <p:cNvSpPr txBox="1"/>
          <p:nvPr/>
        </p:nvSpPr>
        <p:spPr>
          <a:xfrm>
            <a:off x="9612531" y="1962695"/>
            <a:ext cx="512466" cy="2528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000" dirty="0">
                <a:solidFill>
                  <a:schemeClr val="bg1"/>
                </a:solidFill>
              </a:rPr>
              <a:t>NIE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90323D-10FF-8F41-A6A7-9F84B3F9DB74}"/>
              </a:ext>
            </a:extLst>
          </p:cNvPr>
          <p:cNvSpPr/>
          <p:nvPr/>
        </p:nvSpPr>
        <p:spPr>
          <a:xfrm>
            <a:off x="2151822" y="2675639"/>
            <a:ext cx="31380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k-SK" sz="1100" b="1" dirty="0">
                <a:solidFill>
                  <a:srgbClr val="FF0000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Spĺňa mladý poľnohospodár, </a:t>
            </a:r>
          </a:p>
          <a:p>
            <a:pPr algn="ctr">
              <a:spcAft>
                <a:spcPts val="0"/>
              </a:spcAft>
            </a:pPr>
            <a:r>
              <a:rPr lang="sk-SK" sz="1100" b="1" dirty="0">
                <a:solidFill>
                  <a:srgbClr val="FF0000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malý podnik, </a:t>
            </a:r>
            <a:r>
              <a:rPr lang="sk-SK" sz="1100" b="1" dirty="0" err="1">
                <a:solidFill>
                  <a:srgbClr val="FF0000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mikropodnik</a:t>
            </a:r>
            <a:r>
              <a:rPr lang="sk-SK" sz="1100" b="1" dirty="0">
                <a:solidFill>
                  <a:srgbClr val="FF0000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podmienky? §2a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80BAA4-55D7-EE4D-ACFA-14DBD3D15418}"/>
              </a:ext>
            </a:extLst>
          </p:cNvPr>
          <p:cNvSpPr/>
          <p:nvPr/>
        </p:nvSpPr>
        <p:spPr>
          <a:xfrm>
            <a:off x="7065246" y="2686533"/>
            <a:ext cx="42370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k-SK" sz="1100" b="1" dirty="0">
                <a:solidFill>
                  <a:srgbClr val="FF0000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Spĺňa poľnohospodár so špeciálnou rastlinnou výrobou alebo poľnohospodár vyrábajúci finálny produkt podmienky? § 2b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0A43CD5-D1EB-9C44-A50F-E6DFA13CBFBF}"/>
              </a:ext>
            </a:extLst>
          </p:cNvPr>
          <p:cNvCxnSpPr>
            <a:cxnSpLocks/>
          </p:cNvCxnSpPr>
          <p:nvPr/>
        </p:nvCxnSpPr>
        <p:spPr>
          <a:xfrm>
            <a:off x="8235493" y="2215056"/>
            <a:ext cx="0" cy="455962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E21CD67-1DB5-2C41-B03D-9AE31D8B962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4755531" y="2086031"/>
            <a:ext cx="3256997" cy="771012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02C37853-A7E1-1E45-97BA-BFC5B9540C69}"/>
              </a:ext>
            </a:extLst>
          </p:cNvPr>
          <p:cNvSpPr/>
          <p:nvPr/>
        </p:nvSpPr>
        <p:spPr>
          <a:xfrm>
            <a:off x="1231836" y="3575236"/>
            <a:ext cx="24220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Existujú vhodné </a:t>
            </a:r>
          </a:p>
          <a:p>
            <a:pPr algn="ctr"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pozemky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53B10DC-D919-1B48-8BC0-518B2DD62422}"/>
              </a:ext>
            </a:extLst>
          </p:cNvPr>
          <p:cNvSpPr/>
          <p:nvPr/>
        </p:nvSpPr>
        <p:spPr>
          <a:xfrm>
            <a:off x="3187848" y="3561426"/>
            <a:ext cx="178862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Oznámenie MF</a:t>
            </a:r>
          </a:p>
          <a:p>
            <a:pPr algn="ctr"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highlight>
                  <a:srgbClr val="FFFF00"/>
                </a:highlight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Zmluva pre doterajšieho </a:t>
            </a:r>
            <a:r>
              <a:rPr lang="sk-SK" sz="1100" b="1" dirty="0" err="1">
                <a:solidFill>
                  <a:srgbClr val="652601"/>
                </a:solidFill>
                <a:highlight>
                  <a:srgbClr val="FFFF00"/>
                </a:highlight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náj</a:t>
            </a:r>
            <a:r>
              <a:rPr lang="sk-SK" sz="1100" b="1" dirty="0">
                <a:solidFill>
                  <a:srgbClr val="652601"/>
                </a:solidFill>
                <a:highlight>
                  <a:srgbClr val="FFFF00"/>
                </a:highlight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21DE146-0C12-2A4A-A7AD-D81CCC1EC999}"/>
              </a:ext>
            </a:extLst>
          </p:cNvPr>
          <p:cNvSpPr/>
          <p:nvPr/>
        </p:nvSpPr>
        <p:spPr>
          <a:xfrm>
            <a:off x="7057858" y="3556377"/>
            <a:ext cx="24201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Existujú vhodné</a:t>
            </a:r>
          </a:p>
          <a:p>
            <a:pPr algn="ctr"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pozemky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BC2266E-5FDB-BF44-8233-8A283403BB6C}"/>
              </a:ext>
            </a:extLst>
          </p:cNvPr>
          <p:cNvSpPr/>
          <p:nvPr/>
        </p:nvSpPr>
        <p:spPr>
          <a:xfrm>
            <a:off x="8865696" y="3542567"/>
            <a:ext cx="19367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Oznámenie </a:t>
            </a:r>
          </a:p>
          <a:p>
            <a:pPr algn="ctr"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Zmluva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1614B51-A227-0B44-A04D-8185B34E41E3}"/>
              </a:ext>
            </a:extLst>
          </p:cNvPr>
          <p:cNvCxnSpPr>
            <a:cxnSpLocks/>
          </p:cNvCxnSpPr>
          <p:nvPr/>
        </p:nvCxnSpPr>
        <p:spPr>
          <a:xfrm>
            <a:off x="2450189" y="3081211"/>
            <a:ext cx="0" cy="494025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4EEC523-2440-C940-AE2E-0E4159A3C194}"/>
              </a:ext>
            </a:extLst>
          </p:cNvPr>
          <p:cNvCxnSpPr>
            <a:cxnSpLocks/>
          </p:cNvCxnSpPr>
          <p:nvPr/>
        </p:nvCxnSpPr>
        <p:spPr>
          <a:xfrm>
            <a:off x="4039503" y="3081211"/>
            <a:ext cx="0" cy="494025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BB2FA12-5B23-604F-848F-DC1DF3167796}"/>
              </a:ext>
            </a:extLst>
          </p:cNvPr>
          <p:cNvSpPr txBox="1"/>
          <p:nvPr/>
        </p:nvSpPr>
        <p:spPr>
          <a:xfrm>
            <a:off x="2164195" y="3238379"/>
            <a:ext cx="512466" cy="2528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000" dirty="0">
                <a:solidFill>
                  <a:schemeClr val="bg1"/>
                </a:solidFill>
              </a:rPr>
              <a:t>ÁNO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D7CF7CA-E9BA-5B44-A7D7-F5F8062493FC}"/>
              </a:ext>
            </a:extLst>
          </p:cNvPr>
          <p:cNvSpPr txBox="1"/>
          <p:nvPr/>
        </p:nvSpPr>
        <p:spPr>
          <a:xfrm>
            <a:off x="3764198" y="3241448"/>
            <a:ext cx="512466" cy="2528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000" dirty="0">
                <a:solidFill>
                  <a:schemeClr val="bg1"/>
                </a:solidFill>
              </a:rPr>
              <a:t>NIE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F498E5F-0194-D44B-BD33-EB1ED0E64588}"/>
              </a:ext>
            </a:extLst>
          </p:cNvPr>
          <p:cNvCxnSpPr>
            <a:cxnSpLocks/>
          </p:cNvCxnSpPr>
          <p:nvPr/>
        </p:nvCxnSpPr>
        <p:spPr>
          <a:xfrm>
            <a:off x="8238231" y="3083753"/>
            <a:ext cx="0" cy="494025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3C97B7F-1E5B-AA46-B5F6-40A0D24F97A1}"/>
              </a:ext>
            </a:extLst>
          </p:cNvPr>
          <p:cNvCxnSpPr>
            <a:cxnSpLocks/>
          </p:cNvCxnSpPr>
          <p:nvPr/>
        </p:nvCxnSpPr>
        <p:spPr>
          <a:xfrm>
            <a:off x="9827545" y="3083753"/>
            <a:ext cx="0" cy="494025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3999B3D-C223-154A-8D70-CAC185E229E5}"/>
              </a:ext>
            </a:extLst>
          </p:cNvPr>
          <p:cNvSpPr txBox="1"/>
          <p:nvPr/>
        </p:nvSpPr>
        <p:spPr>
          <a:xfrm>
            <a:off x="7952237" y="3240921"/>
            <a:ext cx="512466" cy="2528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000" dirty="0">
                <a:solidFill>
                  <a:schemeClr val="bg1"/>
                </a:solidFill>
              </a:rPr>
              <a:t>ÁNO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BA8FB4F-B04E-D343-AFE8-68B2603F7BCC}"/>
              </a:ext>
            </a:extLst>
          </p:cNvPr>
          <p:cNvSpPr txBox="1"/>
          <p:nvPr/>
        </p:nvSpPr>
        <p:spPr>
          <a:xfrm>
            <a:off x="9552240" y="3243990"/>
            <a:ext cx="512466" cy="2528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000" dirty="0">
                <a:solidFill>
                  <a:schemeClr val="bg1"/>
                </a:solidFill>
              </a:rPr>
              <a:t>NIE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716F16F-5204-9B45-B383-108C7AAB1275}"/>
              </a:ext>
            </a:extLst>
          </p:cNvPr>
          <p:cNvSpPr/>
          <p:nvPr/>
        </p:nvSpPr>
        <p:spPr>
          <a:xfrm>
            <a:off x="1231836" y="4458998"/>
            <a:ext cx="24220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Spĺňa podmienky </a:t>
            </a:r>
          </a:p>
          <a:p>
            <a:pPr algn="ctr"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doterajší nájomca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BBC5A68-E2E7-3B46-8AFB-C051FC335DC7}"/>
              </a:ext>
            </a:extLst>
          </p:cNvPr>
          <p:cNvCxnSpPr>
            <a:cxnSpLocks/>
          </p:cNvCxnSpPr>
          <p:nvPr/>
        </p:nvCxnSpPr>
        <p:spPr>
          <a:xfrm>
            <a:off x="2435131" y="4005804"/>
            <a:ext cx="0" cy="494025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688DF6B-3AC9-254B-BAB7-537A0830735A}"/>
              </a:ext>
            </a:extLst>
          </p:cNvPr>
          <p:cNvCxnSpPr>
            <a:cxnSpLocks/>
            <a:endCxn id="62" idx="1"/>
          </p:cNvCxnSpPr>
          <p:nvPr/>
        </p:nvCxnSpPr>
        <p:spPr>
          <a:xfrm>
            <a:off x="2447579" y="3973454"/>
            <a:ext cx="1301561" cy="318992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47AD7C89-1B0D-CE43-BA46-B7DED87CD112}"/>
              </a:ext>
            </a:extLst>
          </p:cNvPr>
          <p:cNvSpPr txBox="1"/>
          <p:nvPr/>
        </p:nvSpPr>
        <p:spPr>
          <a:xfrm>
            <a:off x="2149137" y="4162972"/>
            <a:ext cx="512466" cy="2528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000" dirty="0">
                <a:solidFill>
                  <a:schemeClr val="bg1"/>
                </a:solidFill>
              </a:rPr>
              <a:t>ÁNO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9C7505A-ED22-2C44-AB41-54D00FF3A426}"/>
              </a:ext>
            </a:extLst>
          </p:cNvPr>
          <p:cNvSpPr txBox="1"/>
          <p:nvPr/>
        </p:nvSpPr>
        <p:spPr>
          <a:xfrm>
            <a:off x="3749140" y="4166041"/>
            <a:ext cx="512466" cy="2528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000" dirty="0">
                <a:solidFill>
                  <a:schemeClr val="bg1"/>
                </a:solidFill>
              </a:rPr>
              <a:t>NIE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A64CCA2-0EA2-B443-83CC-FCA01C627BE8}"/>
              </a:ext>
            </a:extLst>
          </p:cNvPr>
          <p:cNvSpPr/>
          <p:nvPr/>
        </p:nvSpPr>
        <p:spPr>
          <a:xfrm>
            <a:off x="3039331" y="4458355"/>
            <a:ext cx="20068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Oznámenie </a:t>
            </a:r>
          </a:p>
          <a:p>
            <a:pPr algn="ctr"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highlight>
                  <a:srgbClr val="FFFF00"/>
                </a:highlight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Zmluva pre doterajšieho </a:t>
            </a:r>
            <a:r>
              <a:rPr lang="sk-SK" sz="1100" b="1" dirty="0" err="1">
                <a:solidFill>
                  <a:srgbClr val="652601"/>
                </a:solidFill>
                <a:highlight>
                  <a:srgbClr val="FFFF00"/>
                </a:highlight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náj</a:t>
            </a:r>
            <a:r>
              <a:rPr lang="sk-SK" sz="1100" b="1" dirty="0">
                <a:solidFill>
                  <a:srgbClr val="652601"/>
                </a:solidFill>
                <a:highlight>
                  <a:srgbClr val="FFFF00"/>
                </a:highlight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B79E801-C9C0-634E-9D36-0812F612DC90}"/>
              </a:ext>
            </a:extLst>
          </p:cNvPr>
          <p:cNvSpPr/>
          <p:nvPr/>
        </p:nvSpPr>
        <p:spPr>
          <a:xfrm>
            <a:off x="7048692" y="4452262"/>
            <a:ext cx="24201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Spĺňa podmienky </a:t>
            </a:r>
          </a:p>
          <a:p>
            <a:pPr algn="ctr"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doterajší nájomca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936A8D3-9CBB-B34E-A13F-A93528EC3ED1}"/>
              </a:ext>
            </a:extLst>
          </p:cNvPr>
          <p:cNvSpPr/>
          <p:nvPr/>
        </p:nvSpPr>
        <p:spPr>
          <a:xfrm>
            <a:off x="8996792" y="4452208"/>
            <a:ext cx="171081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Oznámenie </a:t>
            </a:r>
          </a:p>
          <a:p>
            <a:pPr algn="ctr"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Zmluva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A78E955-58CF-3E4C-86F7-22E51D5A0323}"/>
              </a:ext>
            </a:extLst>
          </p:cNvPr>
          <p:cNvCxnSpPr>
            <a:cxnSpLocks/>
          </p:cNvCxnSpPr>
          <p:nvPr/>
        </p:nvCxnSpPr>
        <p:spPr>
          <a:xfrm>
            <a:off x="8238231" y="4005804"/>
            <a:ext cx="0" cy="494025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5252F4F-B003-0642-B3C8-B3039C4AF9F8}"/>
              </a:ext>
            </a:extLst>
          </p:cNvPr>
          <p:cNvCxnSpPr>
            <a:cxnSpLocks/>
            <a:endCxn id="72" idx="1"/>
          </p:cNvCxnSpPr>
          <p:nvPr/>
        </p:nvCxnSpPr>
        <p:spPr>
          <a:xfrm>
            <a:off x="8250679" y="3973454"/>
            <a:ext cx="1301561" cy="318992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B8E9ED80-531F-274A-B545-2ADE568A1931}"/>
              </a:ext>
            </a:extLst>
          </p:cNvPr>
          <p:cNvSpPr txBox="1"/>
          <p:nvPr/>
        </p:nvSpPr>
        <p:spPr>
          <a:xfrm>
            <a:off x="7952237" y="4162972"/>
            <a:ext cx="512466" cy="2528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000" dirty="0">
                <a:solidFill>
                  <a:schemeClr val="bg1"/>
                </a:solidFill>
              </a:rPr>
              <a:t>ÁNO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BEF0AD1-A617-6C40-A671-9B819E18598F}"/>
              </a:ext>
            </a:extLst>
          </p:cNvPr>
          <p:cNvSpPr txBox="1"/>
          <p:nvPr/>
        </p:nvSpPr>
        <p:spPr>
          <a:xfrm>
            <a:off x="9552240" y="4166041"/>
            <a:ext cx="512466" cy="2528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000" dirty="0">
                <a:solidFill>
                  <a:schemeClr val="bg1"/>
                </a:solidFill>
              </a:rPr>
              <a:t>NIE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C70CD75-A670-E445-BF93-F7595C2CABA1}"/>
              </a:ext>
            </a:extLst>
          </p:cNvPr>
          <p:cNvSpPr/>
          <p:nvPr/>
        </p:nvSpPr>
        <p:spPr>
          <a:xfrm>
            <a:off x="1231836" y="5365672"/>
            <a:ext cx="23482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Oznámenie MF </a:t>
            </a:r>
          </a:p>
          <a:p>
            <a:pPr algn="ctr"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highlight>
                  <a:srgbClr val="FFFF00"/>
                </a:highlight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Zmluva pre doterajšieho </a:t>
            </a:r>
            <a:r>
              <a:rPr lang="sk-SK" sz="1100" b="1" dirty="0" err="1">
                <a:solidFill>
                  <a:srgbClr val="652601"/>
                </a:solidFill>
                <a:highlight>
                  <a:srgbClr val="FFFF00"/>
                </a:highlight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náj</a:t>
            </a:r>
            <a:r>
              <a:rPr lang="sk-SK" sz="1100" b="1" dirty="0">
                <a:solidFill>
                  <a:srgbClr val="652601"/>
                </a:solidFill>
                <a:highlight>
                  <a:srgbClr val="FFFF00"/>
                </a:highlight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1D3976B-FFC2-0C40-981B-590C3A5CB38B}"/>
              </a:ext>
            </a:extLst>
          </p:cNvPr>
          <p:cNvCxnSpPr>
            <a:cxnSpLocks/>
          </p:cNvCxnSpPr>
          <p:nvPr/>
        </p:nvCxnSpPr>
        <p:spPr>
          <a:xfrm>
            <a:off x="2427052" y="4876478"/>
            <a:ext cx="0" cy="494025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8FC79ED-0D64-3342-AF26-90DCE7A159AA}"/>
              </a:ext>
            </a:extLst>
          </p:cNvPr>
          <p:cNvCxnSpPr>
            <a:cxnSpLocks/>
            <a:endCxn id="78" idx="1"/>
          </p:cNvCxnSpPr>
          <p:nvPr/>
        </p:nvCxnSpPr>
        <p:spPr>
          <a:xfrm>
            <a:off x="2439500" y="4844128"/>
            <a:ext cx="1301561" cy="318992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07DAFD9A-81D2-C744-8C86-0C064627C844}"/>
              </a:ext>
            </a:extLst>
          </p:cNvPr>
          <p:cNvSpPr txBox="1"/>
          <p:nvPr/>
        </p:nvSpPr>
        <p:spPr>
          <a:xfrm>
            <a:off x="2141058" y="5033646"/>
            <a:ext cx="512466" cy="2528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000" dirty="0">
                <a:solidFill>
                  <a:schemeClr val="bg1"/>
                </a:solidFill>
              </a:rPr>
              <a:t>ÁNO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7166AB2-08B5-3D46-808F-A0653BF4B64E}"/>
              </a:ext>
            </a:extLst>
          </p:cNvPr>
          <p:cNvSpPr/>
          <p:nvPr/>
        </p:nvSpPr>
        <p:spPr>
          <a:xfrm>
            <a:off x="2893918" y="5359166"/>
            <a:ext cx="21002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highlight>
                  <a:srgbClr val="00FFFF"/>
                </a:highlight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Zníženie </a:t>
            </a:r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výmery podľa zákona </a:t>
            </a:r>
            <a:b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č. </a:t>
            </a:r>
            <a:r>
              <a:rPr lang="sk-SK" sz="1100" b="1" dirty="0">
                <a:solidFill>
                  <a:srgbClr val="652601"/>
                </a:solidFill>
                <a:highlight>
                  <a:srgbClr val="00FFFF"/>
                </a:highlight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504/2003 </a:t>
            </a:r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Z. z. 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A868C39-E0F3-6547-94B8-6CE9B60BF27C}"/>
              </a:ext>
            </a:extLst>
          </p:cNvPr>
          <p:cNvSpPr/>
          <p:nvPr/>
        </p:nvSpPr>
        <p:spPr>
          <a:xfrm>
            <a:off x="4746135" y="5353207"/>
            <a:ext cx="23025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highlight>
                  <a:srgbClr val="00FFFF"/>
                </a:highlight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Zníženie</a:t>
            </a:r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výmery podľa zákona </a:t>
            </a:r>
            <a:b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č. </a:t>
            </a:r>
            <a:r>
              <a:rPr lang="sk-SK" sz="1100" b="1" dirty="0">
                <a:solidFill>
                  <a:srgbClr val="652601"/>
                </a:solidFill>
                <a:highlight>
                  <a:srgbClr val="00FFFF"/>
                </a:highlight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330/1991</a:t>
            </a:r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Zb.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E9C750B-BEDE-8F4E-87BB-C14AF9942D37}"/>
              </a:ext>
            </a:extLst>
          </p:cNvPr>
          <p:cNvSpPr/>
          <p:nvPr/>
        </p:nvSpPr>
        <p:spPr>
          <a:xfrm>
            <a:off x="7054126" y="5353501"/>
            <a:ext cx="23025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Oznámenie MF</a:t>
            </a:r>
          </a:p>
          <a:p>
            <a:pPr algn="ctr"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highlight>
                  <a:srgbClr val="FFFF00"/>
                </a:highlight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Zmluva pre doterajšieho </a:t>
            </a:r>
            <a:r>
              <a:rPr lang="sk-SK" sz="1100" b="1" dirty="0" err="1">
                <a:solidFill>
                  <a:srgbClr val="652601"/>
                </a:solidFill>
                <a:highlight>
                  <a:srgbClr val="FFFF00"/>
                </a:highlight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náj</a:t>
            </a:r>
            <a:r>
              <a:rPr lang="sk-SK" sz="1100" b="1" dirty="0">
                <a:solidFill>
                  <a:srgbClr val="652601"/>
                </a:solidFill>
                <a:highlight>
                  <a:srgbClr val="FFFF00"/>
                </a:highlight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D877DE5-D94C-4645-A19E-C2EB93B76171}"/>
              </a:ext>
            </a:extLst>
          </p:cNvPr>
          <p:cNvSpPr/>
          <p:nvPr/>
        </p:nvSpPr>
        <p:spPr>
          <a:xfrm>
            <a:off x="8901459" y="5354450"/>
            <a:ext cx="2100203" cy="42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highlight>
                  <a:srgbClr val="00FFFF"/>
                </a:highlight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Zníženie</a:t>
            </a:r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výmery podľa zákona </a:t>
            </a:r>
          </a:p>
          <a:p>
            <a:pPr algn="ctr"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č. </a:t>
            </a:r>
            <a:r>
              <a:rPr lang="sk-SK" sz="1100" b="1" dirty="0">
                <a:solidFill>
                  <a:srgbClr val="652601"/>
                </a:solidFill>
                <a:highlight>
                  <a:srgbClr val="00FFFF"/>
                </a:highlight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504/2003</a:t>
            </a:r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Z. z. 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99742203-B646-1E43-9C64-294C7A5F41BE}"/>
              </a:ext>
            </a:extLst>
          </p:cNvPr>
          <p:cNvCxnSpPr>
            <a:cxnSpLocks/>
          </p:cNvCxnSpPr>
          <p:nvPr/>
        </p:nvCxnSpPr>
        <p:spPr>
          <a:xfrm>
            <a:off x="8239729" y="4851294"/>
            <a:ext cx="0" cy="494025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B88E505-29AC-1D4C-B31B-60D02A3AFB0C}"/>
              </a:ext>
            </a:extLst>
          </p:cNvPr>
          <p:cNvCxnSpPr>
            <a:cxnSpLocks/>
            <a:endCxn id="86" idx="1"/>
          </p:cNvCxnSpPr>
          <p:nvPr/>
        </p:nvCxnSpPr>
        <p:spPr>
          <a:xfrm>
            <a:off x="8252177" y="4818944"/>
            <a:ext cx="1301561" cy="318992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C6A68DBB-B0DD-BA4F-8BD9-B08885993796}"/>
              </a:ext>
            </a:extLst>
          </p:cNvPr>
          <p:cNvSpPr txBox="1"/>
          <p:nvPr/>
        </p:nvSpPr>
        <p:spPr>
          <a:xfrm>
            <a:off x="7953735" y="5008462"/>
            <a:ext cx="512466" cy="2528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000" dirty="0">
                <a:solidFill>
                  <a:schemeClr val="bg1"/>
                </a:solidFill>
              </a:rPr>
              <a:t>ÁNO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3218476-1282-B74D-974D-F2A87220CB29}"/>
              </a:ext>
            </a:extLst>
          </p:cNvPr>
          <p:cNvCxnSpPr>
            <a:cxnSpLocks/>
          </p:cNvCxnSpPr>
          <p:nvPr/>
        </p:nvCxnSpPr>
        <p:spPr>
          <a:xfrm>
            <a:off x="4003645" y="5131974"/>
            <a:ext cx="0" cy="258595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5331363-5D28-A24C-A398-7F00E7C2D795}"/>
              </a:ext>
            </a:extLst>
          </p:cNvPr>
          <p:cNvCxnSpPr>
            <a:cxnSpLocks/>
            <a:stCxn id="78" idx="3"/>
          </p:cNvCxnSpPr>
          <p:nvPr/>
        </p:nvCxnSpPr>
        <p:spPr>
          <a:xfrm>
            <a:off x="4253527" y="5163120"/>
            <a:ext cx="1512830" cy="227449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EFB669D-BD80-A244-B7FF-B3FA05A67FE6}"/>
              </a:ext>
            </a:extLst>
          </p:cNvPr>
          <p:cNvCxnSpPr>
            <a:cxnSpLocks/>
          </p:cNvCxnSpPr>
          <p:nvPr/>
        </p:nvCxnSpPr>
        <p:spPr>
          <a:xfrm>
            <a:off x="9827545" y="5131974"/>
            <a:ext cx="0" cy="258595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3B2180E1-2ECB-DC42-85B8-62979A315963}"/>
              </a:ext>
            </a:extLst>
          </p:cNvPr>
          <p:cNvSpPr txBox="1"/>
          <p:nvPr/>
        </p:nvSpPr>
        <p:spPr>
          <a:xfrm>
            <a:off x="3741061" y="5036715"/>
            <a:ext cx="512466" cy="2528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000" dirty="0">
                <a:solidFill>
                  <a:schemeClr val="bg1"/>
                </a:solidFill>
              </a:rPr>
              <a:t>NIE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366DA40-3024-B44F-9E32-1B2E9452850F}"/>
              </a:ext>
            </a:extLst>
          </p:cNvPr>
          <p:cNvSpPr txBox="1"/>
          <p:nvPr/>
        </p:nvSpPr>
        <p:spPr>
          <a:xfrm>
            <a:off x="9553738" y="5011531"/>
            <a:ext cx="512466" cy="2528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000" dirty="0">
                <a:solidFill>
                  <a:schemeClr val="bg1"/>
                </a:solidFill>
              </a:rPr>
              <a:t>NIE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CF6308E-E351-1D48-BDB7-4BB7F25A615F}"/>
              </a:ext>
            </a:extLst>
          </p:cNvPr>
          <p:cNvSpPr/>
          <p:nvPr/>
        </p:nvSpPr>
        <p:spPr>
          <a:xfrm>
            <a:off x="2893917" y="5862645"/>
            <a:ext cx="21002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Oznámenie doterajšiemu</a:t>
            </a:r>
          </a:p>
          <a:p>
            <a:pPr algn="ctr"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highlight>
                  <a:srgbClr val="00FF00"/>
                </a:highlight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Zmluva pre MF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645FE59C-017E-1B47-81DA-CB18540C769E}"/>
              </a:ext>
            </a:extLst>
          </p:cNvPr>
          <p:cNvSpPr/>
          <p:nvPr/>
        </p:nvSpPr>
        <p:spPr>
          <a:xfrm>
            <a:off x="4684020" y="5853735"/>
            <a:ext cx="21614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Oznámenie doterajšiemu </a:t>
            </a:r>
          </a:p>
          <a:p>
            <a:pPr algn="ctr"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highlight>
                  <a:srgbClr val="00FF00"/>
                </a:highlight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Zmluva pre MF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069C945-6136-6740-BC11-687FA2D288A5}"/>
              </a:ext>
            </a:extLst>
          </p:cNvPr>
          <p:cNvSpPr/>
          <p:nvPr/>
        </p:nvSpPr>
        <p:spPr>
          <a:xfrm>
            <a:off x="8865695" y="5814808"/>
            <a:ext cx="19367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Oznámenie  doterajšiemu </a:t>
            </a:r>
            <a:r>
              <a:rPr lang="sk-SK" sz="1100" b="1" dirty="0" err="1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náj</a:t>
            </a:r>
            <a:r>
              <a:rPr lang="sk-SK" sz="1100" b="1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sk-SK" sz="1100" b="1" dirty="0">
                <a:solidFill>
                  <a:srgbClr val="652601"/>
                </a:solidFill>
                <a:highlight>
                  <a:srgbClr val="00FF00"/>
                </a:highlight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Zmluva pre MF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46BBADA-30BA-D844-A54B-509A8E664E22}"/>
              </a:ext>
            </a:extLst>
          </p:cNvPr>
          <p:cNvSpPr/>
          <p:nvPr/>
        </p:nvSpPr>
        <p:spPr>
          <a:xfrm>
            <a:off x="833454" y="6502287"/>
            <a:ext cx="109934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k-SK" sz="1000" b="1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 vytvorením akejkoľvek NZ je regionálny odbor povinný preveriť a zabezpečiť zdokladovanie splnenia všetkých zákonných kritérií ako i súvisiacich podmienok</a:t>
            </a:r>
            <a:r>
              <a:rPr lang="sk-SK" sz="1000" dirty="0">
                <a:solidFill>
                  <a:srgbClr val="652601"/>
                </a:solidFill>
                <a:latin typeface="Innogy" panose="020B050304000002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46D1F7FE-CD30-D944-9D96-F1ECA799778A}"/>
              </a:ext>
            </a:extLst>
          </p:cNvPr>
          <p:cNvCxnSpPr>
            <a:cxnSpLocks/>
          </p:cNvCxnSpPr>
          <p:nvPr/>
        </p:nvCxnSpPr>
        <p:spPr>
          <a:xfrm>
            <a:off x="4003645" y="5775120"/>
            <a:ext cx="0" cy="95842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55E700A-7418-3E4B-B8A5-A4E8348F4F21}"/>
              </a:ext>
            </a:extLst>
          </p:cNvPr>
          <p:cNvCxnSpPr>
            <a:cxnSpLocks/>
          </p:cNvCxnSpPr>
          <p:nvPr/>
        </p:nvCxnSpPr>
        <p:spPr>
          <a:xfrm>
            <a:off x="5766357" y="5753166"/>
            <a:ext cx="0" cy="115969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46030252-C51C-5342-8778-4B7E0984F9C0}"/>
              </a:ext>
            </a:extLst>
          </p:cNvPr>
          <p:cNvCxnSpPr>
            <a:cxnSpLocks/>
          </p:cNvCxnSpPr>
          <p:nvPr/>
        </p:nvCxnSpPr>
        <p:spPr>
          <a:xfrm>
            <a:off x="9825058" y="5746474"/>
            <a:ext cx="0" cy="105426"/>
          </a:xfrm>
          <a:prstGeom prst="line">
            <a:avLst/>
          </a:prstGeom>
          <a:ln>
            <a:solidFill>
              <a:srgbClr val="6526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122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939AECF-0AAE-3C4C-B31C-EE2592455B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6D9109-064B-E340-9717-D804A6C4B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692" y="-84969"/>
            <a:ext cx="1333500" cy="1231900"/>
          </a:xfrm>
          <a:prstGeom prst="rect">
            <a:avLst/>
          </a:prstGeom>
        </p:spPr>
      </p:pic>
      <p:sp>
        <p:nvSpPr>
          <p:cNvPr id="2" name="Obdĺžnik 1">
            <a:extLst>
              <a:ext uri="{FF2B5EF4-FFF2-40B4-BE49-F238E27FC236}">
                <a16:creationId xmlns:a16="http://schemas.microsoft.com/office/drawing/2014/main" id="{3CD76C17-53B7-469D-BDEE-39BA86F922BE}"/>
              </a:ext>
            </a:extLst>
          </p:cNvPr>
          <p:cNvSpPr/>
          <p:nvPr/>
        </p:nvSpPr>
        <p:spPr>
          <a:xfrm>
            <a:off x="149629" y="1529542"/>
            <a:ext cx="8994371" cy="387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34988" algn="l"/>
                <a:tab pos="895350" algn="l"/>
              </a:tabLst>
            </a:pPr>
            <a:r>
              <a:rPr lang="sk-SK" sz="3600" b="1" dirty="0">
                <a:solidFill>
                  <a:srgbClr val="A6472E"/>
                </a:solidFill>
                <a:latin typeface="Innogy"/>
                <a:ea typeface="Calibri" panose="020F0502020204030204" pitchFamily="34" charset="0"/>
                <a:cs typeface="Times New Roman" panose="02020603050405020304" pitchFamily="18" charset="0"/>
              </a:rPr>
              <a:t>		Akú výmeru môže dostať žiadateľ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34988" algn="l"/>
                <a:tab pos="895350" algn="l"/>
              </a:tabLst>
            </a:pPr>
            <a:r>
              <a:rPr lang="sk-SK" sz="3600" b="1" dirty="0">
                <a:solidFill>
                  <a:srgbClr val="A6472E"/>
                </a:solidFill>
                <a:latin typeface="Innogy"/>
                <a:ea typeface="Calibri" panose="020F0502020204030204" pitchFamily="34" charset="0"/>
                <a:cs typeface="Times New Roman" panose="02020603050405020304" pitchFamily="18" charset="0"/>
              </a:rPr>
              <a:t>		o nájom podľa osobitného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34988" algn="l"/>
                <a:tab pos="895350" algn="l"/>
              </a:tabLst>
            </a:pPr>
            <a:r>
              <a:rPr lang="sk-SK" sz="3600" b="1" dirty="0">
                <a:solidFill>
                  <a:srgbClr val="A6472E"/>
                </a:solidFill>
                <a:latin typeface="Innogy"/>
                <a:ea typeface="Calibri" panose="020F0502020204030204" pitchFamily="34" charset="0"/>
                <a:cs typeface="Times New Roman" panose="02020603050405020304" pitchFamily="18" charset="0"/>
              </a:rPr>
              <a:t>		predpisu?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34988" algn="l"/>
                <a:tab pos="895350" algn="l"/>
              </a:tabLst>
            </a:pPr>
            <a:r>
              <a:rPr lang="sk-SK" sz="3600" b="1" dirty="0">
                <a:solidFill>
                  <a:srgbClr val="A6472E"/>
                </a:solidFill>
                <a:latin typeface="Innogy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34988" algn="l"/>
                <a:tab pos="895350" algn="l"/>
              </a:tabLst>
            </a:pPr>
            <a:r>
              <a:rPr lang="sk-SK" sz="3600" b="1" dirty="0">
                <a:solidFill>
                  <a:srgbClr val="A6472E"/>
                </a:solidFill>
                <a:latin typeface="Innogy"/>
                <a:ea typeface="Calibri" panose="020F0502020204030204" pitchFamily="34" charset="0"/>
                <a:cs typeface="Times New Roman" panose="02020603050405020304" pitchFamily="18" charset="0"/>
              </a:rPr>
              <a:t>		O koľko možno  znížiť výmeru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34988" algn="l"/>
                <a:tab pos="895350" algn="l"/>
              </a:tabLst>
            </a:pPr>
            <a:r>
              <a:rPr lang="sk-SK" sz="3600" b="1" dirty="0">
                <a:solidFill>
                  <a:srgbClr val="A6472E"/>
                </a:solidFill>
                <a:latin typeface="Innogy"/>
                <a:ea typeface="Calibri" panose="020F0502020204030204" pitchFamily="34" charset="0"/>
                <a:cs typeface="Times New Roman" panose="02020603050405020304" pitchFamily="18" charset="0"/>
              </a:rPr>
              <a:t>		doterajšiemu nájomcovi?</a:t>
            </a:r>
          </a:p>
        </p:txBody>
      </p:sp>
    </p:spTree>
    <p:extLst>
      <p:ext uri="{BB962C8B-B14F-4D97-AF65-F5344CB8AC3E}">
        <p14:creationId xmlns:p14="http://schemas.microsoft.com/office/powerpoint/2010/main" val="474654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F6F5D4A-DC04-B24F-BEDF-6E3A20DEA8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2BC160E-2E5C-B345-99EB-46452266D329}"/>
              </a:ext>
            </a:extLst>
          </p:cNvPr>
          <p:cNvSpPr/>
          <p:nvPr/>
        </p:nvSpPr>
        <p:spPr>
          <a:xfrm>
            <a:off x="0" y="9236"/>
            <a:ext cx="6181344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92075" algn="l"/>
                <a:tab pos="182563" algn="l"/>
              </a:tabLst>
            </a:pPr>
            <a:endParaRPr lang="sk-SK" sz="200" b="1" dirty="0">
              <a:solidFill>
                <a:srgbClr val="652601"/>
              </a:solidFill>
              <a:latin typeface="Innogy" panose="020B0503040000020003" pitchFamily="34" charset="0"/>
              <a:ea typeface="Times New Roman" panose="02020603050405020304" pitchFamily="18" charset="0"/>
            </a:endParaRPr>
          </a:p>
          <a:p>
            <a:pPr>
              <a:tabLst>
                <a:tab pos="92075" algn="l"/>
                <a:tab pos="182563" algn="l"/>
              </a:tabLst>
            </a:pPr>
            <a:r>
              <a:rPr lang="sk-SK" sz="2000" b="1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                 </a:t>
            </a:r>
          </a:p>
          <a:p>
            <a:pPr>
              <a:tabLst>
                <a:tab pos="92075" algn="l"/>
                <a:tab pos="182563" algn="l"/>
              </a:tabLst>
            </a:pPr>
            <a:r>
              <a:rPr lang="sk-SK" sz="2000" b="1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			</a:t>
            </a:r>
          </a:p>
          <a:p>
            <a:pPr>
              <a:tabLst>
                <a:tab pos="92075" algn="l"/>
                <a:tab pos="182563" algn="l"/>
              </a:tabLst>
            </a:pPr>
            <a:r>
              <a:rPr lang="sk-SK" sz="2000" b="1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			</a:t>
            </a: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Podľa zákona č. 504/2003 Z. z., </a:t>
            </a:r>
          </a:p>
          <a:p>
            <a:pPr>
              <a:tabLst>
                <a:tab pos="92075" algn="l"/>
                <a:tab pos="182563" algn="l"/>
              </a:tabLst>
            </a:pP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			ak NZ doterajšieho nájomcu </a:t>
            </a:r>
          </a:p>
          <a:p>
            <a:pPr>
              <a:tabLst>
                <a:tab pos="92075" algn="l"/>
                <a:tab pos="182563" algn="l"/>
              </a:tabLst>
            </a:pP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             	</a:t>
            </a:r>
            <a:r>
              <a:rPr lang="sk-SK" sz="2400" b="1" u="sng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skončí uplynutím času</a:t>
            </a: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, </a:t>
            </a:r>
          </a:p>
          <a:p>
            <a:pPr>
              <a:tabLst>
                <a:tab pos="92075" algn="l"/>
                <a:tab pos="182563" algn="l"/>
              </a:tabLst>
            </a:pPr>
            <a:r>
              <a:rPr lang="sk-SK" sz="2400" b="1" dirty="0">
                <a:solidFill>
                  <a:srgbClr val="FF0000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            	od 1.5.2018 platí:</a:t>
            </a:r>
          </a:p>
          <a:p>
            <a:r>
              <a:rPr lang="sk-SK" sz="2000" b="1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 </a:t>
            </a:r>
          </a:p>
          <a:p>
            <a:pPr marL="904875" lvl="1" indent="-447675">
              <a:buFont typeface="Symbol" panose="05050102010706020507" pitchFamily="18" charset="2"/>
              <a:buChar char=""/>
            </a:pP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žiadatelia </a:t>
            </a: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môžu dostať </a:t>
            </a: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od SPF </a:t>
            </a:r>
            <a:r>
              <a:rPr lang="sk-SK" sz="2400" b="1" dirty="0">
                <a:solidFill>
                  <a:srgbClr val="0070C0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max. 150 ha</a:t>
            </a: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, </a:t>
            </a:r>
            <a:r>
              <a:rPr lang="sk-SK" sz="2400" u="sng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ak má </a:t>
            </a: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doteraz v užívaní  </a:t>
            </a:r>
            <a:r>
              <a:rPr lang="sk-SK" sz="2400" u="sng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prenajaté </a:t>
            </a: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pozemky </a:t>
            </a:r>
            <a:r>
              <a:rPr lang="sk-SK" sz="2400" u="sng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alebo vlastní </a:t>
            </a: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pozemky o výmere </a:t>
            </a:r>
            <a:r>
              <a:rPr lang="sk-SK" sz="2400" u="sng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max. 50 ha </a:t>
            </a:r>
          </a:p>
          <a:p>
            <a:pPr lvl="0"/>
            <a:endParaRPr lang="sk-SK" sz="2400" dirty="0">
              <a:solidFill>
                <a:srgbClr val="652601"/>
              </a:solidFill>
              <a:latin typeface="Innogy" panose="020B0503040000020003" pitchFamily="34" charset="0"/>
              <a:ea typeface="Times New Roman" panose="02020603050405020304" pitchFamily="18" charset="0"/>
            </a:endParaRPr>
          </a:p>
          <a:p>
            <a:pPr marL="904875" lvl="1" indent="-447675">
              <a:buFont typeface="Symbol" panose="05050102010706020507" pitchFamily="18" charset="2"/>
              <a:buChar char=""/>
            </a:pP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SPF </a:t>
            </a: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môže znížiť doterajšiemu </a:t>
            </a: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nájomcovi, ak má prenajaté pozemky vo výmere</a:t>
            </a:r>
          </a:p>
          <a:p>
            <a:pPr marL="447675" algn="just">
              <a:spcAft>
                <a:spcPts val="0"/>
              </a:spcAft>
            </a:pP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a)   	101 až 500 ha najviac o 	</a:t>
            </a: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4 %</a:t>
            </a:r>
          </a:p>
          <a:p>
            <a:pPr marL="447675" algn="just">
              <a:spcAft>
                <a:spcPts val="0"/>
              </a:spcAft>
            </a:pP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b)   	501 až 700 ha najviac o 	</a:t>
            </a: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7 %</a:t>
            </a:r>
          </a:p>
          <a:p>
            <a:pPr marL="447675" algn="just">
              <a:spcAft>
                <a:spcPts val="0"/>
              </a:spcAft>
            </a:pP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c)   	701 až 1 500 ha najviac o	</a:t>
            </a: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9  %</a:t>
            </a:r>
          </a:p>
          <a:p>
            <a:pPr marL="447675" algn="just">
              <a:spcAft>
                <a:spcPts val="0"/>
              </a:spcAft>
              <a:tabLst>
                <a:tab pos="712788" algn="l"/>
              </a:tabLst>
            </a:pP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d) 	1 501 ha a viac najviac o 	</a:t>
            </a: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12  %</a:t>
            </a:r>
          </a:p>
        </p:txBody>
      </p:sp>
    </p:spTree>
    <p:extLst>
      <p:ext uri="{BB962C8B-B14F-4D97-AF65-F5344CB8AC3E}">
        <p14:creationId xmlns:p14="http://schemas.microsoft.com/office/powerpoint/2010/main" val="1812553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7EA9E1B-2E75-A347-8252-30BF08E918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6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722577-95D7-B14B-9CB5-53A92E40FAFA}"/>
              </a:ext>
            </a:extLst>
          </p:cNvPr>
          <p:cNvSpPr/>
          <p:nvPr/>
        </p:nvSpPr>
        <p:spPr>
          <a:xfrm>
            <a:off x="166255" y="0"/>
            <a:ext cx="7218182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sz="1500" b="1" dirty="0">
              <a:solidFill>
                <a:srgbClr val="652601"/>
              </a:solidFill>
              <a:latin typeface="Innogy" panose="020B0503040000020003" pitchFamily="34" charset="0"/>
              <a:ea typeface="Times New Roman" panose="02020603050405020304" pitchFamily="18" charset="0"/>
            </a:endParaRPr>
          </a:p>
          <a:p>
            <a:r>
              <a:rPr lang="sk-SK" sz="2000" b="1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           </a:t>
            </a:r>
          </a:p>
          <a:p>
            <a:pPr defTabSz="720725"/>
            <a:r>
              <a:rPr lang="sk-SK" sz="2000" b="1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	</a:t>
            </a: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Podľa zákona č. 330/1991 Z. z., </a:t>
            </a:r>
          </a:p>
          <a:p>
            <a:pPr defTabSz="720725"/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         	ak NZ doterajšieho nájomcu </a:t>
            </a:r>
          </a:p>
          <a:p>
            <a:pPr defTabSz="720725"/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        	skončí po zapísaní pozemkových úprav, </a:t>
            </a:r>
          </a:p>
          <a:p>
            <a:pPr defTabSz="720725"/>
            <a:r>
              <a:rPr lang="sk-SK" sz="2400" b="1" dirty="0">
                <a:solidFill>
                  <a:srgbClr val="FF0000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         	od 1.1.2015 platí:</a:t>
            </a:r>
          </a:p>
          <a:p>
            <a:pPr marL="450215">
              <a:spcAft>
                <a:spcPts val="0"/>
              </a:spcAft>
            </a:pPr>
            <a:endParaRPr lang="sk-SK" sz="2000" dirty="0">
              <a:solidFill>
                <a:srgbClr val="652601"/>
              </a:solidFill>
              <a:latin typeface="Innogy" panose="020B0503040000020003" pitchFamily="34" charset="0"/>
              <a:ea typeface="Times New Roman" panose="02020603050405020304" pitchFamily="18" charset="0"/>
            </a:endParaRPr>
          </a:p>
          <a:p>
            <a:pPr marL="720725" lvl="1" indent="-452438">
              <a:buFont typeface="Symbol" panose="05050102010706020507" pitchFamily="18" charset="2"/>
              <a:buChar char=""/>
            </a:pP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žiadatelia </a:t>
            </a: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môžu dostať </a:t>
            </a: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od SPF </a:t>
            </a:r>
            <a:r>
              <a:rPr lang="sk-SK" sz="2400" b="1" dirty="0">
                <a:solidFill>
                  <a:srgbClr val="0070C0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max. 28 ha</a:t>
            </a: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, </a:t>
            </a:r>
          </a:p>
          <a:p>
            <a:pPr marL="720725" lvl="0" indent="-263525">
              <a:spcAft>
                <a:spcPts val="0"/>
              </a:spcAft>
            </a:pP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   	do výmery ním vlastnených alebo prenajatých    </a:t>
            </a:r>
          </a:p>
          <a:p>
            <a:pPr marL="720725" lvl="0" indent="-263525">
              <a:spcAft>
                <a:spcPts val="0"/>
              </a:spcAft>
            </a:pP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    pozemkov,</a:t>
            </a:r>
          </a:p>
          <a:p>
            <a:pPr marL="720725" lvl="0" indent="-263525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sk-SK" sz="2400" dirty="0">
              <a:solidFill>
                <a:srgbClr val="652601"/>
              </a:solidFill>
              <a:latin typeface="Innogy" panose="020B0503040000020003" pitchFamily="34" charset="0"/>
              <a:ea typeface="Times New Roman" panose="02020603050405020304" pitchFamily="18" charset="0"/>
            </a:endParaRPr>
          </a:p>
          <a:p>
            <a:pPr marL="720725" lvl="1" indent="-452438">
              <a:buFont typeface="Symbol" panose="05050102010706020507" pitchFamily="18" charset="2"/>
              <a:buChar char=""/>
            </a:pP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SPF </a:t>
            </a: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môže znížiť doterajšiemu nájomcovi</a:t>
            </a: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, ak má prenajaté pozemky vo výmere</a:t>
            </a:r>
          </a:p>
          <a:p>
            <a:pPr marL="720725" lvl="0" indent="-263525">
              <a:spcAft>
                <a:spcPts val="0"/>
              </a:spcAft>
            </a:pPr>
            <a:endParaRPr lang="sk-SK" sz="2400" dirty="0">
              <a:solidFill>
                <a:srgbClr val="652601"/>
              </a:solidFill>
              <a:latin typeface="Innogy" panose="020B0503040000020003" pitchFamily="34" charset="0"/>
              <a:ea typeface="Times New Roman" panose="02020603050405020304" pitchFamily="18" charset="0"/>
            </a:endParaRPr>
          </a:p>
          <a:p>
            <a:pPr marL="720725" indent="-452438">
              <a:spcAft>
                <a:spcPts val="0"/>
              </a:spcAft>
            </a:pP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a)   101 až 500 ha najviac o  	</a:t>
            </a: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3  %</a:t>
            </a:r>
            <a:endParaRPr lang="sk-SK" sz="2400" dirty="0">
              <a:solidFill>
                <a:srgbClr val="652601"/>
              </a:solidFill>
              <a:latin typeface="Innogy" panose="020B0503040000020003" pitchFamily="34" charset="0"/>
              <a:ea typeface="Times New Roman" panose="02020603050405020304" pitchFamily="18" charset="0"/>
            </a:endParaRPr>
          </a:p>
          <a:p>
            <a:pPr marL="720725" indent="-452438">
              <a:spcAft>
                <a:spcPts val="0"/>
              </a:spcAft>
            </a:pP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b)   501 až 700 ha najviac o		</a:t>
            </a: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5  %</a:t>
            </a:r>
            <a:endParaRPr lang="sk-SK" sz="2400" dirty="0">
              <a:solidFill>
                <a:srgbClr val="652601"/>
              </a:solidFill>
              <a:latin typeface="Innogy" panose="020B0503040000020003" pitchFamily="34" charset="0"/>
              <a:ea typeface="Times New Roman" panose="02020603050405020304" pitchFamily="18" charset="0"/>
            </a:endParaRPr>
          </a:p>
          <a:p>
            <a:pPr marL="720725" indent="-452438">
              <a:spcAft>
                <a:spcPts val="0"/>
              </a:spcAft>
            </a:pP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c)   701 až 1 500 ha najviac o	</a:t>
            </a: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7  %</a:t>
            </a:r>
            <a:endParaRPr lang="sk-SK" sz="2400" dirty="0">
              <a:solidFill>
                <a:srgbClr val="652601"/>
              </a:solidFill>
              <a:latin typeface="Innogy" panose="020B0503040000020003" pitchFamily="34" charset="0"/>
              <a:ea typeface="Times New Roman" panose="02020603050405020304" pitchFamily="18" charset="0"/>
            </a:endParaRPr>
          </a:p>
          <a:p>
            <a:pPr marL="720725" indent="-452438">
              <a:spcAft>
                <a:spcPts val="0"/>
              </a:spcAft>
            </a:pP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d) 	1 501 ha a viac najviac o 	</a:t>
            </a: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10  %</a:t>
            </a:r>
            <a:r>
              <a:rPr lang="sk-SK" sz="2400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6905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9C48AD-B7B2-4346-AFF4-5E0F2D76E5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2646CC-E742-2142-85B2-CE777E44B7E7}"/>
              </a:ext>
            </a:extLst>
          </p:cNvPr>
          <p:cNvSpPr/>
          <p:nvPr/>
        </p:nvSpPr>
        <p:spPr>
          <a:xfrm>
            <a:off x="7583054" y="1037552"/>
            <a:ext cx="4608945" cy="1206884"/>
          </a:xfrm>
          <a:prstGeom prst="rect">
            <a:avLst/>
          </a:prstGeom>
          <a:solidFill>
            <a:srgbClr val="CF9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CF926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7B4AD4-5CDB-114E-94EF-6B271CD8B9E6}"/>
              </a:ext>
            </a:extLst>
          </p:cNvPr>
          <p:cNvSpPr/>
          <p:nvPr/>
        </p:nvSpPr>
        <p:spPr>
          <a:xfrm>
            <a:off x="7583054" y="1102385"/>
            <a:ext cx="53847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sk-SK" sz="3200" b="1" dirty="0">
                <a:solidFill>
                  <a:schemeClr val="bg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PRIJATÉ ŽIADOSTI PODĽA OSOBITNÉHO PREDPISU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A9CBD1-747F-BE48-B093-9C15BE7052AD}"/>
              </a:ext>
            </a:extLst>
          </p:cNvPr>
          <p:cNvSpPr/>
          <p:nvPr/>
        </p:nvSpPr>
        <p:spPr>
          <a:xfrm>
            <a:off x="12871938" y="4569802"/>
            <a:ext cx="2679561" cy="2602523"/>
          </a:xfrm>
          <a:prstGeom prst="rect">
            <a:avLst/>
          </a:prstGeom>
          <a:noFill/>
          <a:ln>
            <a:solidFill>
              <a:srgbClr val="A647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4E35A70D-F35B-4D91-8B8D-599A6751A87E}"/>
              </a:ext>
            </a:extLst>
          </p:cNvPr>
          <p:cNvSpPr/>
          <p:nvPr/>
        </p:nvSpPr>
        <p:spPr>
          <a:xfrm>
            <a:off x="6206838" y="2661613"/>
            <a:ext cx="562186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k-SK" sz="2400" b="1" dirty="0">
                <a:solidFill>
                  <a:srgbClr val="FF0000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PREŠETRENE ŽIADOSTI </a:t>
            </a:r>
          </a:p>
          <a:p>
            <a:pPr lvl="0" algn="ctr"/>
            <a:endParaRPr lang="sk-SK" sz="2400" b="1" dirty="0">
              <a:solidFill>
                <a:srgbClr val="FF0000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pPr lvl="0">
              <a:tabLst>
                <a:tab pos="1255713" algn="l"/>
                <a:tab pos="1347788" algn="l"/>
              </a:tabLst>
            </a:pP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		(zaslanie výzvy na doplnenie 		a posúdenie  dokladov  - 			žiadateľ spĺňa podmienky:</a:t>
            </a:r>
          </a:p>
          <a:p>
            <a:pPr lvl="0">
              <a:tabLst>
                <a:tab pos="1347788" algn="l"/>
              </a:tabLst>
            </a:pPr>
            <a:b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</a:b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	</a:t>
            </a:r>
            <a:r>
              <a:rPr lang="sk-SK" sz="2400" b="1" u="sng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má právoplatné rozhodnutie </a:t>
            </a: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	</a:t>
            </a:r>
            <a:r>
              <a:rPr lang="sk-SK" sz="2400" b="1" u="sng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PPA </a:t>
            </a: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+ vlastní alebo má 	prenajaté pozemky v 	požadovanom k. ú. )</a:t>
            </a:r>
          </a:p>
          <a:p>
            <a:pPr lvl="0"/>
            <a:endParaRPr lang="sk-SK" sz="2400" b="1" dirty="0">
              <a:solidFill>
                <a:srgbClr val="652601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pPr marL="285750" lvl="0" indent="-285750"/>
            <a:endParaRPr lang="sk-SK" b="1" dirty="0">
              <a:solidFill>
                <a:srgbClr val="0070C0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64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9A6F053-5E70-4326-8099-B163F4B9A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512" y="643181"/>
            <a:ext cx="10373137" cy="508344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endParaRPr lang="sk-SK" sz="12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r>
              <a:rPr lang="sk-SK" b="1" dirty="0">
                <a:solidFill>
                  <a:srgbClr val="C00000"/>
                </a:solidFill>
              </a:rPr>
              <a:t>Postup pri došetrení oprávnenosti  „náhradného užívania pozemkov“ na základe rozhodnutí správnych orgánov </a:t>
            </a:r>
            <a:endParaRPr lang="sk-SK" sz="1800" dirty="0">
              <a:solidFill>
                <a:srgbClr val="C00000"/>
              </a:solidFill>
            </a:endParaRPr>
          </a:p>
          <a:p>
            <a:endParaRPr lang="sk-SK" sz="1800" dirty="0"/>
          </a:p>
          <a:p>
            <a:pPr lvl="0"/>
            <a:r>
              <a:rPr lang="sk-SK" dirty="0"/>
              <a:t>Ak RO zistí, že pozemky v správe a nakladaní SPF užíva subjekt, ktorý tvrdí, že na základe rozhodnutia o náhradnom užívaní, je potrebné, aby RO tieto skutočnosti overil. Písomne vyzve subjekt  (uloží lehotu) na predloženia právoplatného a </a:t>
            </a:r>
            <a:r>
              <a:rPr lang="sk-SK" u="sng" dirty="0"/>
              <a:t>v súčasnosti platného rozhodnutia o náhradnom užívaní.</a:t>
            </a:r>
            <a:r>
              <a:rPr lang="sk-SK" dirty="0"/>
              <a:t> </a:t>
            </a:r>
            <a:endParaRPr lang="sk-SK" sz="2400" dirty="0"/>
          </a:p>
          <a:p>
            <a:r>
              <a:rPr lang="sk-SK" dirty="0"/>
              <a:t>Je to z dôvodu, že </a:t>
            </a:r>
            <a:r>
              <a:rPr lang="sk-SK" b="1" dirty="0"/>
              <a:t>všetky rozhodnutia o náhradnom užívaní</a:t>
            </a:r>
            <a:r>
              <a:rPr lang="sk-SK" dirty="0"/>
              <a:t> vydané podľa § 15 zákona č. 330/1991 Zb. (ktorý je už zrušený od 31.12.2007) </a:t>
            </a:r>
            <a:r>
              <a:rPr lang="sk-SK" b="1" dirty="0"/>
              <a:t>sú zo zákona zrušené dňom 31.12.2018, ak nebol podaný návrh podľa osobitného predpisu.</a:t>
            </a:r>
            <a:endParaRPr lang="sk-SK" sz="2400" dirty="0"/>
          </a:p>
          <a:p>
            <a:endParaRPr lang="sk-SK" sz="2400" dirty="0"/>
          </a:p>
          <a:p>
            <a:r>
              <a:rPr lang="sk-SK" dirty="0"/>
              <a:t>Preto je potrebné, aby RO prešetril aj prostredníctvom okresného úradu,  či ten komu bol vymeraný náhradný pozemok podľa § 15 podal návrh  podľa osobitného predpisu - § 12 b, alebo c). RO zašle písomnú žiadosť  na miestne príslušný okresný úrad </a:t>
            </a:r>
            <a:endParaRPr lang="sk-SK" dirty="0">
              <a:highlight>
                <a:srgbClr val="FFFF00"/>
              </a:highlight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sk-SK" sz="2400" b="1" i="1" u="sng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sk-SK" sz="2400" b="1" i="1" u="sng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sk-SK" sz="2400" b="1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sk-SK" b="1" dirty="0">
              <a:solidFill>
                <a:srgbClr val="C0000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970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9A6F053-5E70-4326-8099-B163F4B9A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512" y="643181"/>
            <a:ext cx="10373137" cy="508344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endParaRPr lang="sk-SK" sz="12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r>
              <a:rPr lang="sk-SK" b="1" dirty="0"/>
              <a:t>§ 42v zákon č. 330/1991 Zb.</a:t>
            </a:r>
            <a:endParaRPr lang="sk-SK" dirty="0"/>
          </a:p>
          <a:p>
            <a:r>
              <a:rPr lang="sk-SK" b="1" dirty="0"/>
              <a:t>Prechodné ustanovenia k úpravám účinným od 1. septembra 2017 </a:t>
            </a:r>
            <a:endParaRPr lang="sk-SK" dirty="0"/>
          </a:p>
          <a:p>
            <a:r>
              <a:rPr lang="sk-SK" dirty="0"/>
              <a:t>(1) </a:t>
            </a:r>
            <a:r>
              <a:rPr lang="sk-SK" b="1" dirty="0">
                <a:solidFill>
                  <a:srgbClr val="C00000"/>
                </a:solidFill>
              </a:rPr>
              <a:t>Vlastníci a užívatelia</a:t>
            </a:r>
            <a:r>
              <a:rPr lang="sk-SK" dirty="0">
                <a:solidFill>
                  <a:srgbClr val="C00000"/>
                </a:solidFill>
              </a:rPr>
              <a:t>, ktorým boli vyčlenené pozemky do bezplatného náhradného užívania rozhodnutím o schválení zjednodušeného rozdeľovacieho plánu vykonania urýchleného usporiadania vlastníckych a užívacích pomerov podľa § 15 tohto zákona v znení účinnom do 31. decembra 2007, </a:t>
            </a:r>
            <a:r>
              <a:rPr lang="sk-SK" b="1" dirty="0">
                <a:solidFill>
                  <a:srgbClr val="C00000"/>
                </a:solidFill>
              </a:rPr>
              <a:t>sú povinní </a:t>
            </a:r>
            <a:r>
              <a:rPr lang="sk-SK" b="1" dirty="0">
                <a:solidFill>
                  <a:srgbClr val="C00000"/>
                </a:solidFill>
                <a:highlight>
                  <a:srgbClr val="FFFF00"/>
                </a:highlight>
              </a:rPr>
              <a:t>do 31. októbra 2019 </a:t>
            </a:r>
            <a:r>
              <a:rPr lang="sk-SK" b="1" dirty="0">
                <a:solidFill>
                  <a:srgbClr val="C00000"/>
                </a:solidFill>
              </a:rPr>
              <a:t>usporiadať svoje užívacie vzťahy podľa osobitného predpisu</a:t>
            </a:r>
            <a:r>
              <a:rPr lang="sk-SK" dirty="0">
                <a:solidFill>
                  <a:srgbClr val="C00000"/>
                </a:solidFill>
              </a:rPr>
              <a:t>.</a:t>
            </a:r>
            <a:r>
              <a:rPr lang="sk-SK" baseline="30000" dirty="0">
                <a:solidFill>
                  <a:srgbClr val="C00000"/>
                </a:solidFill>
              </a:rPr>
              <a:t>60)</a:t>
            </a:r>
            <a:r>
              <a:rPr lang="sk-SK" dirty="0">
                <a:solidFill>
                  <a:srgbClr val="C00000"/>
                </a:solidFill>
              </a:rPr>
              <a:t> </a:t>
            </a:r>
          </a:p>
          <a:p>
            <a:pPr marL="179388" indent="-179388">
              <a:buNone/>
            </a:pPr>
            <a:r>
              <a:rPr lang="sk-SK" dirty="0"/>
              <a:t>    V poznámke 60) je osobitným predpisom uvedený </a:t>
            </a:r>
            <a:r>
              <a:rPr lang="sk-SK" dirty="0" err="1"/>
              <a:t>zák.č</a:t>
            </a:r>
            <a:r>
              <a:rPr lang="sk-SK" dirty="0"/>
              <a:t>. 504/2003 </a:t>
            </a:r>
            <a:r>
              <a:rPr lang="sk-SK" dirty="0" err="1"/>
              <a:t>Z.z</a:t>
            </a:r>
            <a:r>
              <a:rPr lang="sk-SK" dirty="0"/>
              <a:t>. (§ 24c) – podať návrh na usporiadanie podľa § 12 b. </a:t>
            </a:r>
          </a:p>
          <a:p>
            <a:pPr marL="0" indent="0">
              <a:buNone/>
            </a:pPr>
            <a:r>
              <a:rPr lang="sk-SK" dirty="0"/>
              <a:t>   Návrh podľa osobitného predpisu bolo potrebné </a:t>
            </a:r>
            <a:r>
              <a:rPr lang="sk-SK" dirty="0">
                <a:highlight>
                  <a:srgbClr val="FFFF00"/>
                </a:highlight>
              </a:rPr>
              <a:t>podať na Okresný úrad odbor pozemkový do 28.2.2018.    </a:t>
            </a:r>
          </a:p>
          <a:p>
            <a:pPr marL="0" indent="0">
              <a:buNone/>
            </a:pPr>
            <a:r>
              <a:rPr lang="sk-SK"/>
              <a:t>Okresný </a:t>
            </a:r>
            <a:r>
              <a:rPr lang="sk-SK" dirty="0"/>
              <a:t>úrad musí o týchto návrhoch </a:t>
            </a:r>
            <a:r>
              <a:rPr lang="sk-SK" dirty="0">
                <a:highlight>
                  <a:srgbClr val="FFFF00"/>
                </a:highlight>
              </a:rPr>
              <a:t>rozhodnúť najneskôr do 29.2.2020. </a:t>
            </a:r>
          </a:p>
          <a:p>
            <a:pPr marL="0" indent="0">
              <a:buNone/>
            </a:pPr>
            <a:r>
              <a:rPr lang="sk-SK" dirty="0"/>
              <a:t> </a:t>
            </a:r>
          </a:p>
          <a:p>
            <a:r>
              <a:rPr lang="sk-SK" b="1" dirty="0"/>
              <a:t>(2) </a:t>
            </a:r>
            <a:r>
              <a:rPr lang="sk-SK" b="1" dirty="0">
                <a:highlight>
                  <a:srgbClr val="FFFF00"/>
                </a:highlight>
              </a:rPr>
              <a:t>Rozhodnutia podľa § 15 tohto zákona v znení účinnom do 31. decembra 2007 strácajú platnosť 31. decembra 2018</a:t>
            </a:r>
            <a:r>
              <a:rPr lang="sk-SK" b="1" dirty="0"/>
              <a:t>, ak nebol podaný návrh podľa osobitného predpisu.</a:t>
            </a:r>
            <a:r>
              <a:rPr lang="sk-SK" b="1" baseline="30000" dirty="0"/>
              <a:t>61)</a:t>
            </a:r>
            <a:r>
              <a:rPr lang="sk-SK" b="1" dirty="0"/>
              <a:t> 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 V poznámke 61) je osobitným predpisom uvedený </a:t>
            </a:r>
            <a:r>
              <a:rPr lang="sk-SK" dirty="0" err="1"/>
              <a:t>zák.č</a:t>
            </a:r>
            <a:r>
              <a:rPr lang="sk-SK" dirty="0"/>
              <a:t>. 504/2003 </a:t>
            </a:r>
            <a:r>
              <a:rPr lang="sk-SK" dirty="0" err="1"/>
              <a:t>Z.z</a:t>
            </a:r>
            <a:r>
              <a:rPr lang="sk-SK" dirty="0"/>
              <a:t>. - par. 12b) </a:t>
            </a:r>
          </a:p>
          <a:p>
            <a:r>
              <a:rPr lang="sk-SK" dirty="0"/>
              <a:t>To znamená, že všetky doterajšie vydané rozhodnutia podľa § 15 strácajú platnosť , ak si užívateľ , ktorému boli vytýčené náhradné pozemky nepodal návrh na Okresný úrad odbor pozemkový podľa § 12b).</a:t>
            </a:r>
          </a:p>
          <a:p>
            <a:pPr>
              <a:lnSpc>
                <a:spcPct val="150000"/>
              </a:lnSpc>
            </a:pPr>
            <a:endParaRPr lang="sk-SK" sz="2400" b="1" i="1" u="sng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sk-SK" sz="2400" b="1" i="1" u="sng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sk-SK" sz="2400" b="1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sk-SK" b="1" dirty="0">
              <a:solidFill>
                <a:srgbClr val="C0000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878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9A6F053-5E70-4326-8099-B163F4B9A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512" y="643181"/>
            <a:ext cx="10373137" cy="508344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endParaRPr lang="sk-SK" sz="12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sk-SK" sz="2800" b="1" dirty="0">
                <a:solidFill>
                  <a:srgbClr val="C00000"/>
                </a:solidFill>
                <a:ea typeface="Arial" charset="0"/>
                <a:cs typeface="Times New Roman" panose="02020603050405020304" pitchFamily="18" charset="0"/>
              </a:rPr>
              <a:t>Obvyklá výška nájomného </a:t>
            </a:r>
          </a:p>
          <a:p>
            <a:pPr>
              <a:lnSpc>
                <a:spcPct val="110000"/>
              </a:lnSpc>
            </a:pPr>
            <a:r>
              <a:rPr lang="sk-SK" dirty="0"/>
              <a:t>pojem definovaný a do právneho poriadku zavedený novelou č. 291/2017 Z. z. zákona č. 504/2003 Z. z. s účinnosťou od 01.05.2018,  </a:t>
            </a:r>
          </a:p>
          <a:p>
            <a:pPr>
              <a:lnSpc>
                <a:spcPct val="110000"/>
              </a:lnSpc>
            </a:pPr>
            <a:endParaRPr lang="sk-SK" dirty="0"/>
          </a:p>
          <a:p>
            <a:pPr algn="just">
              <a:lnSpc>
                <a:spcPct val="110000"/>
              </a:lnSpc>
            </a:pPr>
            <a:r>
              <a:rPr lang="sk-SK" b="1" dirty="0"/>
              <a:t>dôvody, </a:t>
            </a:r>
            <a:r>
              <a:rPr lang="sk-SK" dirty="0"/>
              <a:t>pre ktoré fond pristupuje k uzavretiu dodatkov o zmene výšky nájomného nielen v nových zmluvách, ale aj v zmluvách uzatvorených pred 01.05.2018 </a:t>
            </a:r>
            <a:r>
              <a:rPr lang="sk-SK" b="1" dirty="0"/>
              <a:t>vychádzajú z právnych predpisov Európskej únie a zákona o štátnej pomoci,  ktorý </a:t>
            </a:r>
            <a:r>
              <a:rPr lang="sk-SK" b="1" u="sng" dirty="0"/>
              <a:t>nájomné nižšie ako je nájomné trhové považuje za inú formu nepriamej pomoci</a:t>
            </a:r>
            <a:r>
              <a:rPr lang="sk-SK" b="1" dirty="0"/>
              <a:t>, ktorá spadá pod režim zákona a európskych pravidiel o poskytovaní štátnej pomoci,</a:t>
            </a:r>
            <a:r>
              <a:rPr lang="sk-SK" dirty="0"/>
              <a:t> </a:t>
            </a:r>
          </a:p>
          <a:p>
            <a:pPr lvl="1">
              <a:lnSpc>
                <a:spcPct val="150000"/>
              </a:lnSpc>
            </a:pPr>
            <a:endParaRPr lang="sk-SK" dirty="0">
              <a:highlight>
                <a:srgbClr val="FFFF00"/>
              </a:highlight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sk-SK" sz="2400" b="1" i="1" u="sng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sk-SK" sz="2400" b="1" i="1" u="sng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sk-SK" sz="2400" b="1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sk-SK" b="1" dirty="0">
              <a:solidFill>
                <a:srgbClr val="C0000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624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9A6F053-5E70-4326-8099-B163F4B9A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512" y="643181"/>
            <a:ext cx="10373137" cy="5083444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sk-SK" dirty="0"/>
              <a:t>výška nájomného pre každé katastrálne územie </a:t>
            </a:r>
            <a:r>
              <a:rPr lang="sk-SK" u="sng" dirty="0"/>
              <a:t>vychádza z údajov, ktoré </a:t>
            </a:r>
            <a:r>
              <a:rPr lang="sk-SK" sz="2400" u="sng" dirty="0"/>
              <a:t>okresný</a:t>
            </a:r>
            <a:r>
              <a:rPr lang="sk-SK" u="sng" dirty="0"/>
              <a:t> úrad zistí</a:t>
            </a:r>
            <a:r>
              <a:rPr lang="sk-SK" dirty="0"/>
              <a:t> z evidencie dohodnutého a zaplateného nájomného podľa § 14 ods. 3 zákona č. 504/2003 Z. z. ako priemernú výšku nájomného za užívanie poľnohospodárskej pôdy pri prevádzkovaní podniku v danom katastrálnom území k 31. decembru,</a:t>
            </a:r>
          </a:p>
          <a:p>
            <a:pPr algn="just">
              <a:lnSpc>
                <a:spcPct val="110000"/>
              </a:lnSpc>
            </a:pPr>
            <a:r>
              <a:rPr lang="sk-SK" b="1" dirty="0"/>
              <a:t>SPF konzultoval </a:t>
            </a:r>
            <a:r>
              <a:rPr lang="sk-SK" dirty="0"/>
              <a:t>všetky aktivity v súvislosti s určením nájomného v podmienkach fondu na základe trhového nájomného s</a:t>
            </a:r>
            <a:r>
              <a:rPr lang="sk-SK" b="1" dirty="0"/>
              <a:t> Protimonopolným úradom SR ako koordinátorom štátnej pomoci v Slovenskej republike,</a:t>
            </a:r>
            <a:endParaRPr lang="sk-SK" dirty="0"/>
          </a:p>
          <a:p>
            <a:pPr>
              <a:lnSpc>
                <a:spcPct val="110000"/>
              </a:lnSpc>
            </a:pPr>
            <a:endParaRPr lang="sk-SK" dirty="0"/>
          </a:p>
          <a:p>
            <a:pPr>
              <a:lnSpc>
                <a:spcPct val="110000"/>
              </a:lnSpc>
            </a:pPr>
            <a:endParaRPr lang="sk-SK" dirty="0"/>
          </a:p>
          <a:p>
            <a:pPr>
              <a:lnSpc>
                <a:spcPct val="110000"/>
              </a:lnSpc>
            </a:pPr>
            <a:endParaRPr lang="sk-SK" sz="2000" b="1" dirty="0">
              <a:solidFill>
                <a:srgbClr val="C0000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sk-SK" sz="2000" b="1" u="sng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sk-SK" sz="2100" b="1" u="sng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sk-SK" sz="7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sk-SK" sz="700" dirty="0">
              <a:highlight>
                <a:srgbClr val="FFFF00"/>
              </a:highlight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sk-SK" sz="1400" b="1" i="1" u="sng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sk-SK" sz="1400" b="1" i="1" u="sng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sk-SK" sz="1400" b="1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sk-SK" b="1" dirty="0">
              <a:solidFill>
                <a:srgbClr val="C0000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716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9A6F053-5E70-4326-8099-B163F4B9A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512" y="643181"/>
            <a:ext cx="10373137" cy="5083444"/>
          </a:xfrm>
        </p:spPr>
        <p:txBody>
          <a:bodyPr>
            <a:normAutofit fontScale="85000" lnSpcReduction="10000"/>
          </a:bodyPr>
          <a:lstStyle/>
          <a:p>
            <a:pPr marL="571500" indent="-571500">
              <a:lnSpc>
                <a:spcPct val="110000"/>
              </a:lnSpc>
              <a:buAutoNum type="romanUcPeriod"/>
            </a:pPr>
            <a:endParaRPr lang="sk-SK" sz="2000" b="1" dirty="0">
              <a:solidFill>
                <a:srgbClr val="C0000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sk-SK" dirty="0"/>
              <a:t>na povinnosť dodržiavať pravidlá o poskytovaní štátnej pomoci bol fond upozornený aj zo strany Európskej komisie listom zo dňa 04.04.2018, v ktorom uvádza, že </a:t>
            </a:r>
            <a:r>
              <a:rPr lang="sk-SK" i="1" dirty="0"/>
              <a:t>útvarom Komisie sa nedávno dostala do pozornosti</a:t>
            </a:r>
            <a:r>
              <a:rPr lang="sk-SK" dirty="0"/>
              <a:t> (pozn. protesty slovenských farmárov v Bruseli) </a:t>
            </a:r>
            <a:r>
              <a:rPr lang="sk-SK" i="1" dirty="0"/>
              <a:t>otázka prenájmu pôdy spravovanej SPF</a:t>
            </a:r>
            <a:r>
              <a:rPr lang="sk-SK" dirty="0"/>
              <a:t>.  „...</a:t>
            </a:r>
            <a:r>
              <a:rPr lang="sk-SK" b="1" i="1" dirty="0"/>
              <a:t>v súvislosti s touto cenou by útvary Komisie chceli zdôrazniť, že pôda v štátnom vlastníctve alebo v štátnej správe sa musí prenajímať za trhovú cenu pôdy. Pevne stanovená cena pod hodnotou trhových sadzieb môže nájomcom poskytnúť selektívnu výhodu, takže môže ísť o štátnu pomoc“.</a:t>
            </a:r>
            <a:r>
              <a:rPr lang="sk-SK" i="1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sk-SK" sz="2000" b="1" u="sng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sk-SK" sz="2100" b="1" u="sng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sk-SK" sz="7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sk-SK" sz="700" dirty="0">
              <a:highlight>
                <a:srgbClr val="FFFF00"/>
              </a:highlight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sk-SK" sz="1400" b="1" i="1" u="sng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sk-SK" sz="1400" b="1" i="1" u="sng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sk-SK" sz="1400" b="1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sk-SK" b="1" dirty="0">
              <a:solidFill>
                <a:srgbClr val="C0000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914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5812E32-4BFE-DA4A-91C7-104BCD2882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146588" cy="85332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2646CC-E742-2142-85B2-CE777E44B7E7}"/>
              </a:ext>
            </a:extLst>
          </p:cNvPr>
          <p:cNvSpPr/>
          <p:nvPr/>
        </p:nvSpPr>
        <p:spPr>
          <a:xfrm>
            <a:off x="2675467" y="440859"/>
            <a:ext cx="9821333" cy="1337141"/>
          </a:xfrm>
          <a:prstGeom prst="rect">
            <a:avLst/>
          </a:prstGeom>
          <a:solidFill>
            <a:srgbClr val="CF9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k-SK" sz="2400" b="1" dirty="0">
                <a:solidFill>
                  <a:srgbClr val="C00000"/>
                </a:solidFill>
                <a:latin typeface="Innogy" panose="020B0503040000020003" pitchFamily="34" charset="0"/>
                <a:cs typeface="Times New Roman" pitchFamily="18" charset="0"/>
              </a:rPr>
              <a:t>Všeobecne záväzné predpisy, podľa ktorých SPF postupuje pri prenájme pozemkov: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A9CBD1-747F-BE48-B093-9C15BE7052AD}"/>
              </a:ext>
            </a:extLst>
          </p:cNvPr>
          <p:cNvSpPr/>
          <p:nvPr/>
        </p:nvSpPr>
        <p:spPr>
          <a:xfrm>
            <a:off x="12871938" y="4569802"/>
            <a:ext cx="2679561" cy="2602523"/>
          </a:xfrm>
          <a:prstGeom prst="rect">
            <a:avLst/>
          </a:prstGeom>
          <a:noFill/>
          <a:ln>
            <a:solidFill>
              <a:srgbClr val="A647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66790C-8A60-924E-AF9F-FB7BAF94505A}"/>
              </a:ext>
            </a:extLst>
          </p:cNvPr>
          <p:cNvSpPr/>
          <p:nvPr/>
        </p:nvSpPr>
        <p:spPr>
          <a:xfrm>
            <a:off x="2675467" y="-1"/>
            <a:ext cx="9279466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sk-SK" sz="1500" dirty="0">
              <a:solidFill>
                <a:srgbClr val="652601"/>
              </a:solidFill>
              <a:latin typeface="Innogy" panose="020B0503040000020003" pitchFamily="34" charset="0"/>
              <a:cs typeface="Times New Roman" pitchFamily="18" charset="0"/>
            </a:endParaRPr>
          </a:p>
          <a:p>
            <a:pPr marL="895350" lvl="1" indent="-438150">
              <a:buFont typeface="Arial" panose="020B0604020202020204" pitchFamily="34" charset="0"/>
              <a:buChar char="•"/>
              <a:tabLst>
                <a:tab pos="895350" algn="l"/>
              </a:tabLst>
            </a:pPr>
            <a:endParaRPr lang="sk-SK" sz="2400" b="1" dirty="0">
              <a:latin typeface="Innogy" panose="020B0503040000020003" pitchFamily="34" charset="0"/>
              <a:cs typeface="Times New Roman" pitchFamily="18" charset="0"/>
            </a:endParaRPr>
          </a:p>
          <a:p>
            <a:pPr marL="895350" lvl="1" indent="-438150">
              <a:buFont typeface="Arial" panose="020B0604020202020204" pitchFamily="34" charset="0"/>
              <a:buChar char="•"/>
              <a:tabLst>
                <a:tab pos="895350" algn="l"/>
              </a:tabLst>
            </a:pPr>
            <a:endParaRPr lang="sk-SK" sz="2400" b="1" dirty="0">
              <a:latin typeface="Innogy" panose="020B0503040000020003" pitchFamily="34" charset="0"/>
              <a:cs typeface="Times New Roman" pitchFamily="18" charset="0"/>
            </a:endParaRPr>
          </a:p>
          <a:p>
            <a:pPr marL="895350" lvl="1" indent="-438150">
              <a:buFont typeface="Arial" panose="020B0604020202020204" pitchFamily="34" charset="0"/>
              <a:buChar char="•"/>
              <a:tabLst>
                <a:tab pos="895350" algn="l"/>
              </a:tabLst>
            </a:pPr>
            <a:endParaRPr lang="sk-SK" sz="2400" b="1" dirty="0">
              <a:latin typeface="Innogy" panose="020B0503040000020003" pitchFamily="34" charset="0"/>
              <a:cs typeface="Times New Roman" pitchFamily="18" charset="0"/>
            </a:endParaRPr>
          </a:p>
          <a:p>
            <a:pPr marL="895350" lvl="1" indent="-438150">
              <a:buFont typeface="Arial" panose="020B0604020202020204" pitchFamily="34" charset="0"/>
              <a:buChar char="•"/>
              <a:tabLst>
                <a:tab pos="895350" algn="l"/>
              </a:tabLst>
            </a:pPr>
            <a:endParaRPr lang="sk-SK" sz="2400" b="1" dirty="0">
              <a:latin typeface="Innogy" panose="020B0503040000020003" pitchFamily="34" charset="0"/>
              <a:cs typeface="Times New Roman" pitchFamily="18" charset="0"/>
            </a:endParaRPr>
          </a:p>
          <a:p>
            <a:pPr marL="895350" lvl="1" indent="-438150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sk-SK" sz="2800" b="1" dirty="0">
                <a:latin typeface="Innogy" panose="020B0503040000020003" pitchFamily="34" charset="0"/>
                <a:cs typeface="Times New Roman" pitchFamily="18" charset="0"/>
              </a:rPr>
              <a:t>zákon č. 504/2003 Z. z</a:t>
            </a:r>
            <a:r>
              <a:rPr lang="sk-SK" sz="2000" b="1" dirty="0">
                <a:latin typeface="Innogy" panose="020B0503040000020003" pitchFamily="34" charset="0"/>
                <a:cs typeface="Times New Roman" pitchFamily="18" charset="0"/>
              </a:rPr>
              <a:t>. </a:t>
            </a:r>
            <a:r>
              <a:rPr lang="sk-SK" sz="2000" dirty="0">
                <a:latin typeface="Innogy" panose="020B0503040000020003" pitchFamily="34" charset="0"/>
                <a:cs typeface="Times New Roman" pitchFamily="18" charset="0"/>
              </a:rPr>
              <a:t>o nájme poľnohospodárskych pozemkov, poľnohospodárskeho podniku a lesných pozemkov a o zmene niektorých zákonov v znení neskorších predpisov</a:t>
            </a:r>
          </a:p>
          <a:p>
            <a:pPr marL="895350" indent="-438150">
              <a:spcAft>
                <a:spcPts val="600"/>
              </a:spcAft>
              <a:tabLst>
                <a:tab pos="712788" algn="l"/>
              </a:tabLst>
            </a:pPr>
            <a:r>
              <a:rPr lang="sk-SK" sz="2000" dirty="0">
                <a:latin typeface="Innogy" panose="020B0503040000020003" pitchFamily="34" charset="0"/>
                <a:cs typeface="Times New Roman" pitchFamily="18" charset="0"/>
              </a:rPr>
              <a:t>		</a:t>
            </a:r>
          </a:p>
          <a:p>
            <a:pPr marL="895350" lvl="1" indent="-438150">
              <a:buFont typeface="Arial" panose="020B0604020202020204" pitchFamily="34" charset="0"/>
              <a:buChar char="•"/>
            </a:pPr>
            <a:r>
              <a:rPr lang="sk-SK" sz="2800" b="1" dirty="0">
                <a:latin typeface="Innogy" panose="020B0503040000020003" pitchFamily="34" charset="0"/>
                <a:cs typeface="Times New Roman" pitchFamily="18" charset="0"/>
              </a:rPr>
              <a:t>nariadenie vlády SR č. 238/2010 Z. z.</a:t>
            </a:r>
            <a:r>
              <a:rPr lang="sk-SK" sz="2800" dirty="0">
                <a:latin typeface="Innogy" panose="020B0503040000020003" pitchFamily="34" charset="0"/>
                <a:cs typeface="Times New Roman" pitchFamily="18" charset="0"/>
              </a:rPr>
              <a:t>,</a:t>
            </a:r>
            <a:r>
              <a:rPr lang="sk-SK" sz="2800" b="1" dirty="0">
                <a:latin typeface="Innogy" panose="020B0503040000020003" pitchFamily="34" charset="0"/>
                <a:cs typeface="Times New Roman" pitchFamily="18" charset="0"/>
              </a:rPr>
              <a:t> </a:t>
            </a:r>
            <a:r>
              <a:rPr lang="sk-SK" sz="2000" dirty="0">
                <a:latin typeface="Innogy" panose="020B0503040000020003" pitchFamily="34" charset="0"/>
                <a:cs typeface="Times New Roman" pitchFamily="18" charset="0"/>
              </a:rPr>
              <a:t>ktorým sa ustanovujú podrobnosti o podmienkach prenajímania, predaja, zámeny a nadobúdania nehnuteľností Slovenským pozemkovým fondom v znení neskorších predpisov</a:t>
            </a:r>
          </a:p>
          <a:p>
            <a:pPr marL="895350" lvl="1" indent="-438150">
              <a:spcAft>
                <a:spcPts val="600"/>
              </a:spcAft>
              <a:tabLst>
                <a:tab pos="712788" algn="l"/>
              </a:tabLst>
            </a:pPr>
            <a:r>
              <a:rPr lang="sk-SK" sz="2000" dirty="0">
                <a:latin typeface="Innogy" panose="020B0503040000020003" pitchFamily="34" charset="0"/>
                <a:cs typeface="Times New Roman" pitchFamily="18" charset="0"/>
              </a:rPr>
              <a:t>		</a:t>
            </a:r>
          </a:p>
          <a:p>
            <a:pPr marL="895350" lvl="1" indent="-438150">
              <a:buFont typeface="Arial" panose="020B0604020202020204" pitchFamily="34" charset="0"/>
              <a:buChar char="•"/>
            </a:pPr>
            <a:r>
              <a:rPr lang="sk-SK" sz="2800" b="1" dirty="0">
                <a:latin typeface="Innogy" panose="020B0503040000020003" pitchFamily="34" charset="0"/>
                <a:cs typeface="Times New Roman" pitchFamily="18" charset="0"/>
              </a:rPr>
              <a:t>zákon č. 330/1991 Zb</a:t>
            </a:r>
            <a:r>
              <a:rPr lang="sk-SK" sz="2000" b="1" dirty="0">
                <a:latin typeface="Innogy" panose="020B0503040000020003" pitchFamily="34" charset="0"/>
                <a:cs typeface="Times New Roman" pitchFamily="18" charset="0"/>
              </a:rPr>
              <a:t>. </a:t>
            </a:r>
            <a:r>
              <a:rPr lang="sk-SK" sz="2000" dirty="0">
                <a:latin typeface="Innogy" panose="020B0503040000020003" pitchFamily="34" charset="0"/>
                <a:cs typeface="Times New Roman" pitchFamily="18" charset="0"/>
              </a:rPr>
              <a:t>o pozemkových úpravách, usporiadaní pozemkového vlastníctva pozemkových úradoch, pozemkovom fonde a o pozemkových spoločenstvách v znení neskorších predpisov</a:t>
            </a:r>
          </a:p>
          <a:p>
            <a:pPr marL="895350" lvl="1" indent="-438150">
              <a:spcAft>
                <a:spcPts val="600"/>
              </a:spcAft>
              <a:tabLst>
                <a:tab pos="712788" algn="l"/>
              </a:tabLst>
            </a:pPr>
            <a:r>
              <a:rPr lang="sk-SK" sz="2000" dirty="0">
                <a:latin typeface="Innogy" panose="020B0503040000020003" pitchFamily="34" charset="0"/>
                <a:cs typeface="Times New Roman" pitchFamily="18" charset="0"/>
              </a:rPr>
              <a:t>		</a:t>
            </a:r>
          </a:p>
          <a:p>
            <a:pPr marL="895350" lvl="1" indent="-438150">
              <a:spcAft>
                <a:spcPts val="600"/>
              </a:spcAft>
              <a:tabLst>
                <a:tab pos="712788" algn="l"/>
              </a:tabLst>
            </a:pPr>
            <a:r>
              <a:rPr lang="sk-SK" sz="1400" b="1" dirty="0">
                <a:cs typeface="Times New Roman" pitchFamily="18" charset="0"/>
              </a:rPr>
              <a:t>Zmeny platnej právnej úpravy: </a:t>
            </a:r>
          </a:p>
          <a:p>
            <a:pPr marL="447675" lvl="1"/>
            <a:r>
              <a:rPr lang="sk-SK" sz="1400" dirty="0">
                <a:cs typeface="Times New Roman" pitchFamily="18" charset="0"/>
              </a:rPr>
              <a:t>k 1.1.2016, 1.6.2016, 1.7.2016, 1.9.2017, 1.1.2018, 1.5.2018, 1.7.2018, 1.1.2019. 1.2.2019, 1.6.2019, </a:t>
            </a:r>
            <a:r>
              <a:rPr lang="sk-SK" sz="1400" dirty="0">
                <a:latin typeface="Innogy" panose="020B0503040000020003" pitchFamily="34" charset="0"/>
                <a:cs typeface="Times New Roman" pitchFamily="18" charset="0"/>
              </a:rPr>
              <a:t>1.7.2019, 1.8.2019</a:t>
            </a:r>
          </a:p>
        </p:txBody>
      </p:sp>
    </p:spTree>
    <p:extLst>
      <p:ext uri="{BB962C8B-B14F-4D97-AF65-F5344CB8AC3E}">
        <p14:creationId xmlns:p14="http://schemas.microsoft.com/office/powerpoint/2010/main" val="18041730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9A6F053-5E70-4326-8099-B163F4B9A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512" y="643181"/>
            <a:ext cx="10373137" cy="5083444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lnSpc>
                <a:spcPct val="110000"/>
              </a:lnSpc>
              <a:buAutoNum type="romanUcPeriod"/>
            </a:pPr>
            <a:endParaRPr lang="sk-SK" sz="2000" b="1" dirty="0">
              <a:solidFill>
                <a:srgbClr val="C0000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sk-SK" b="1" dirty="0">
                <a:solidFill>
                  <a:srgbClr val="C00000"/>
                </a:solidFill>
              </a:rPr>
              <a:t>Uzatváranie dodatkov OVN</a:t>
            </a:r>
          </a:p>
          <a:p>
            <a:pPr>
              <a:lnSpc>
                <a:spcPct val="150000"/>
              </a:lnSpc>
            </a:pPr>
            <a:r>
              <a:rPr lang="sk-SK" dirty="0"/>
              <a:t>účelom dodatkov je snaha fondu o </a:t>
            </a:r>
            <a:r>
              <a:rPr lang="sk-SK" b="1" i="1" dirty="0"/>
              <a:t>jednotnú úpravu zmluvných vzťahov a podmienok záväzkovo – právnych vzťahov plynúcich nájomcom z nájomných zmlúv uzatvorených so SPF a reflektovanie legislatívnych zmien </a:t>
            </a:r>
            <a:r>
              <a:rPr lang="sk-SK" dirty="0"/>
              <a:t>týkajúcich sa zákona č. 504/2003 Z. z.   a zákona č. 330/1991 Zb. , SPF má záujem prostredníctvom týchto dodatkov </a:t>
            </a:r>
            <a:r>
              <a:rPr lang="sk-SK" dirty="0" err="1"/>
              <a:t>o.i</a:t>
            </a:r>
            <a:r>
              <a:rPr lang="sk-SK" dirty="0"/>
              <a:t>. upraviť a zosúladiť </a:t>
            </a:r>
            <a:r>
              <a:rPr lang="sk-SK" b="1" i="1" dirty="0"/>
              <a:t>spôsob určenia výpočtu nájomného za prenajaté pozemky od 01.01.2020 v súlade s aktuálne platnou legislatívnou úpravou</a:t>
            </a:r>
            <a:r>
              <a:rPr lang="sk-SK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sk-SK" sz="2000" b="1" u="sng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sk-SK" sz="2100" b="1" u="sng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sk-SK" sz="7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sk-SK" sz="700" dirty="0">
              <a:highlight>
                <a:srgbClr val="FFFF00"/>
              </a:highlight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sk-SK" sz="1400" b="1" i="1" u="sng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sk-SK" sz="1400" b="1" i="1" u="sng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sk-SK" sz="1400" b="1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sk-SK" b="1" dirty="0">
              <a:solidFill>
                <a:srgbClr val="C0000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978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15C420-F333-B24B-A310-75D74CCB84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D29D3C-9DBA-1048-A60C-A14A9E24AE6E}"/>
              </a:ext>
            </a:extLst>
          </p:cNvPr>
          <p:cNvSpPr/>
          <p:nvPr/>
        </p:nvSpPr>
        <p:spPr>
          <a:xfrm>
            <a:off x="849085" y="3267420"/>
            <a:ext cx="618308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6600" b="1" dirty="0">
                <a:solidFill>
                  <a:srgbClr val="652601"/>
                </a:solidFill>
                <a:latin typeface="Innogy" panose="020B0503040000020003" pitchFamily="34" charset="0"/>
              </a:rPr>
              <a:t>ĎAKUJEM  ZA POZORNOSŤ</a:t>
            </a:r>
            <a:endParaRPr lang="sk-SK" sz="4400" dirty="0">
              <a:solidFill>
                <a:srgbClr val="652601"/>
              </a:solidFill>
              <a:latin typeface="Innogy" panose="020B050304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720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7EA9E1B-2E75-A347-8252-30BF08E918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0566"/>
            <a:ext cx="12851706" cy="72290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4E3EC22-3272-5949-8385-B39C0225F6DD}"/>
              </a:ext>
            </a:extLst>
          </p:cNvPr>
          <p:cNvSpPr/>
          <p:nvPr/>
        </p:nvSpPr>
        <p:spPr>
          <a:xfrm>
            <a:off x="138546" y="858019"/>
            <a:ext cx="5883564" cy="1112795"/>
          </a:xfrm>
          <a:prstGeom prst="rect">
            <a:avLst/>
          </a:prstGeom>
          <a:solidFill>
            <a:srgbClr val="CF9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CF926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5AB6A7-667E-FB4C-B3ED-A3782725E611}"/>
              </a:ext>
            </a:extLst>
          </p:cNvPr>
          <p:cNvSpPr/>
          <p:nvPr/>
        </p:nvSpPr>
        <p:spPr>
          <a:xfrm>
            <a:off x="319059" y="922456"/>
            <a:ext cx="5457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628650" algn="l"/>
              </a:tabLst>
            </a:pPr>
            <a:r>
              <a:rPr lang="sk-SK" sz="2400" b="1" dirty="0">
                <a:solidFill>
                  <a:schemeClr val="bg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	</a:t>
            </a:r>
            <a:r>
              <a:rPr lang="sk-SK" sz="2400" b="1" dirty="0">
                <a:solidFill>
                  <a:srgbClr val="C00000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PRIJATIE PREDPISOV O </a:t>
            </a:r>
          </a:p>
          <a:p>
            <a:pPr lvl="0">
              <a:spcAft>
                <a:spcPts val="0"/>
              </a:spcAft>
              <a:tabLst>
                <a:tab pos="628650" algn="l"/>
              </a:tabLst>
            </a:pPr>
            <a:r>
              <a:rPr lang="sk-SK" sz="2400" b="1" dirty="0">
                <a:solidFill>
                  <a:srgbClr val="C00000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	„MLADÝCH   FARMÁROCH“ (MF)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2BEF60-DBC0-2844-A33E-F9AA925ADE8B}"/>
              </a:ext>
            </a:extLst>
          </p:cNvPr>
          <p:cNvSpPr/>
          <p:nvPr/>
        </p:nvSpPr>
        <p:spPr>
          <a:xfrm>
            <a:off x="138546" y="2099735"/>
            <a:ext cx="1011955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sk-SK" sz="2000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	27.11.2014 prijatím zákona č. 363/2014 Z. z. – novela 	predpisov:</a:t>
            </a:r>
          </a:p>
          <a:p>
            <a:pPr marL="904875" lvl="1" indent="-447675" algn="just">
              <a:buFont typeface="+mj-lt"/>
              <a:buAutoNum type="alphaLcParenR"/>
              <a:tabLst>
                <a:tab pos="895350" algn="l"/>
              </a:tabLst>
            </a:pPr>
            <a:r>
              <a:rPr lang="sk-SK" sz="2000" b="1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zákon č. 330/1991 Zb. </a:t>
            </a:r>
            <a:r>
              <a:rPr lang="sk-SK" sz="2000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904875" lvl="1" indent="-447675" algn="just">
              <a:buFont typeface="+mj-lt"/>
              <a:buAutoNum type="alphaLcParenR"/>
              <a:tabLst>
                <a:tab pos="895350" algn="l"/>
              </a:tabLst>
            </a:pPr>
            <a:r>
              <a:rPr lang="sk-SK" sz="2000" b="1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zákon č. 504/2003 Z. z</a:t>
            </a:r>
            <a:r>
              <a:rPr lang="sk-SK" sz="2000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pPr marL="904875" lvl="1" indent="-447675" algn="just">
              <a:buFont typeface="+mj-lt"/>
              <a:buAutoNum type="alphaLcParenR"/>
              <a:tabLst>
                <a:tab pos="895350" algn="l"/>
              </a:tabLst>
            </a:pPr>
            <a:r>
              <a:rPr lang="sk-SK" sz="2000" b="1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nariadenie vlády SR č.238/2010 </a:t>
            </a:r>
            <a:r>
              <a:rPr lang="sk-SK" sz="2000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Z. z., </a:t>
            </a:r>
          </a:p>
          <a:p>
            <a:pPr marL="904875" lvl="1" indent="-447675" algn="just">
              <a:buFont typeface="+mj-lt"/>
              <a:buAutoNum type="alphaLcParenR"/>
              <a:tabLst>
                <a:tab pos="895350" algn="l"/>
              </a:tabLst>
            </a:pPr>
            <a:endParaRPr lang="sk-SK" sz="2000" dirty="0">
              <a:solidFill>
                <a:srgbClr val="652601"/>
              </a:solidFill>
              <a:latin typeface="Innogy" panose="020B05030400000200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k-SK" sz="3200" b="1" u="sng" dirty="0">
                <a:solidFill>
                  <a:srgbClr val="C00000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Prenájom podľa § 2a </a:t>
            </a:r>
            <a:r>
              <a:rPr lang="sk-SK" sz="3200" b="1" dirty="0">
                <a:solidFill>
                  <a:srgbClr val="C00000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nariadenia č. 238/2010 Z. z. </a:t>
            </a:r>
          </a:p>
          <a:p>
            <a:pPr>
              <a:spcAft>
                <a:spcPts val="0"/>
              </a:spcAft>
            </a:pPr>
            <a:r>
              <a:rPr lang="sk-SK" sz="3200" b="1" dirty="0">
                <a:solidFill>
                  <a:srgbClr val="C00000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pre mladých poľnohospodárov, poľnohospodárov spĺňajúcich podmienky malého podniku alebo  </a:t>
            </a:r>
            <a:r>
              <a:rPr lang="sk-SK" sz="3200" b="1" dirty="0" err="1">
                <a:solidFill>
                  <a:srgbClr val="C00000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mikropodniku</a:t>
            </a:r>
            <a:r>
              <a:rPr lang="sk-SK" sz="3200" b="1" dirty="0">
                <a:solidFill>
                  <a:srgbClr val="C00000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 od SPF - účinné od 1.1.2015    </a:t>
            </a:r>
            <a:endParaRPr lang="sk-SK" sz="3200" b="1" dirty="0">
              <a:solidFill>
                <a:srgbClr val="C00000"/>
              </a:solidFill>
              <a:effectLst/>
              <a:latin typeface="Innogy" panose="020B050304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934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7EA9E1B-2E75-A347-8252-30BF08E918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59267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22BEF60-DBC0-2844-A33E-F9AA925ADE8B}"/>
              </a:ext>
            </a:extLst>
          </p:cNvPr>
          <p:cNvSpPr/>
          <p:nvPr/>
        </p:nvSpPr>
        <p:spPr>
          <a:xfrm>
            <a:off x="203200" y="2701159"/>
            <a:ext cx="10843172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714500" algn="l"/>
              </a:tabLst>
            </a:pPr>
            <a:endParaRPr lang="sk-SK" sz="1500" dirty="0">
              <a:solidFill>
                <a:srgbClr val="652601"/>
              </a:solidFill>
              <a:latin typeface="Innogy" panose="020B0503040000020003" pitchFamily="34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sk-SK" sz="2400" b="1" dirty="0">
                <a:solidFill>
                  <a:srgbClr val="65260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Prijatím zákona č. 154/2018 Z. z. – novela predpisov:</a:t>
            </a:r>
          </a:p>
          <a:p>
            <a:pPr marL="450215" indent="-450215">
              <a:spcAft>
                <a:spcPts val="0"/>
              </a:spcAft>
            </a:pPr>
            <a:endParaRPr lang="sk-SK" sz="2400" b="1" dirty="0">
              <a:solidFill>
                <a:srgbClr val="C00000"/>
              </a:solidFill>
              <a:latin typeface="Innogy" panose="020B05030400000200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k-SK" sz="3200" b="1" u="sng" dirty="0">
                <a:solidFill>
                  <a:srgbClr val="C00000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Prenájom podľa § 2b </a:t>
            </a:r>
            <a:r>
              <a:rPr lang="sk-SK" sz="3200" b="1" dirty="0">
                <a:solidFill>
                  <a:srgbClr val="C00000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nariadenia č. 238/2010 Z. z. </a:t>
            </a:r>
          </a:p>
          <a:p>
            <a:pPr>
              <a:spcAft>
                <a:spcPts val="0"/>
              </a:spcAft>
            </a:pPr>
            <a:r>
              <a:rPr lang="sk-SK" sz="3200" b="1" dirty="0">
                <a:solidFill>
                  <a:srgbClr val="C00000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pre poľnohospodárov obhospodarujúcich pozemky  s výmerou najviac 50 ha, ktorí aspoň na polovici výmery  vykonávajú špeciálnu rastlinnú výrobu alebo vyrábajú finálny produkt - účinné od 1.6.2018    </a:t>
            </a:r>
            <a:endParaRPr lang="sk-SK" sz="3200" b="1" dirty="0">
              <a:solidFill>
                <a:srgbClr val="C00000"/>
              </a:solidFill>
              <a:effectLst/>
              <a:latin typeface="Innogy" panose="020B0503040000020003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4A94AFBC-DC58-4B25-A8BD-EAF8F2B1244C}"/>
              </a:ext>
            </a:extLst>
          </p:cNvPr>
          <p:cNvSpPr/>
          <p:nvPr/>
        </p:nvSpPr>
        <p:spPr>
          <a:xfrm>
            <a:off x="-1" y="1270000"/>
            <a:ext cx="8212667" cy="1112000"/>
          </a:xfrm>
          <a:prstGeom prst="rect">
            <a:avLst/>
          </a:prstGeom>
          <a:solidFill>
            <a:srgbClr val="CF9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  <a:tabLst>
                <a:tab pos="628650" algn="l"/>
              </a:tabLst>
            </a:pPr>
            <a:r>
              <a:rPr lang="sk-SK" b="1" dirty="0">
                <a:solidFill>
                  <a:schemeClr val="bg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	</a:t>
            </a:r>
          </a:p>
          <a:p>
            <a:pPr lvl="0">
              <a:spcAft>
                <a:spcPts val="0"/>
              </a:spcAft>
              <a:tabLst>
                <a:tab pos="628650" algn="l"/>
                <a:tab pos="895350" algn="l"/>
              </a:tabLst>
            </a:pPr>
            <a:r>
              <a:rPr lang="sk-SK" sz="2400" b="1" dirty="0">
                <a:solidFill>
                  <a:schemeClr val="bg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		</a:t>
            </a:r>
            <a:r>
              <a:rPr lang="sk-SK" sz="2800" b="1" dirty="0">
                <a:solidFill>
                  <a:srgbClr val="C00000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PRIJATIE PREDPISOV O </a:t>
            </a:r>
          </a:p>
          <a:p>
            <a:pPr lvl="0">
              <a:spcAft>
                <a:spcPts val="0"/>
              </a:spcAft>
              <a:tabLst>
                <a:tab pos="628650" algn="l"/>
                <a:tab pos="895350" algn="l"/>
              </a:tabLst>
            </a:pPr>
            <a:r>
              <a:rPr lang="sk-SK" sz="2800" b="1" dirty="0">
                <a:solidFill>
                  <a:srgbClr val="C00000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		„MLADÝCH   FARMÁROCH“ (MF)</a:t>
            </a:r>
          </a:p>
          <a:p>
            <a:pPr algn="ctr"/>
            <a:endParaRPr lang="sk-SK" dirty="0">
              <a:solidFill>
                <a:srgbClr val="CF9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08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5812E32-4BFE-DA4A-91C7-104BCD2882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2646CC-E742-2142-85B2-CE777E44B7E7}"/>
              </a:ext>
            </a:extLst>
          </p:cNvPr>
          <p:cNvSpPr/>
          <p:nvPr/>
        </p:nvSpPr>
        <p:spPr>
          <a:xfrm>
            <a:off x="5273291" y="229812"/>
            <a:ext cx="6546749" cy="898901"/>
          </a:xfrm>
          <a:prstGeom prst="rect">
            <a:avLst/>
          </a:prstGeom>
          <a:solidFill>
            <a:srgbClr val="CF9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>
                <a:solidFill>
                  <a:schemeClr val="bg1"/>
                </a:solidFill>
                <a:latin typeface="Innogy" panose="020B0503040000020003" pitchFamily="34" charset="0"/>
                <a:ea typeface="Times New Roman" panose="02020603050405020304" pitchFamily="18" charset="0"/>
              </a:rPr>
              <a:t>PODMIENKY NA ZÍSKANIE P</a:t>
            </a:r>
            <a:r>
              <a:rPr lang="sk-SK" sz="3200" b="1" dirty="0">
                <a:solidFill>
                  <a:schemeClr val="bg1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ÔDY</a:t>
            </a:r>
            <a:endParaRPr lang="sk-SK" sz="3200" b="1" dirty="0">
              <a:solidFill>
                <a:schemeClr val="bg1"/>
              </a:solidFill>
              <a:latin typeface="Innogy" panose="020B05030400000200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k-SK" dirty="0">
              <a:solidFill>
                <a:srgbClr val="CF926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A9CBD1-747F-BE48-B093-9C15BE7052AD}"/>
              </a:ext>
            </a:extLst>
          </p:cNvPr>
          <p:cNvSpPr/>
          <p:nvPr/>
        </p:nvSpPr>
        <p:spPr>
          <a:xfrm>
            <a:off x="12871938" y="4569802"/>
            <a:ext cx="2679561" cy="2602523"/>
          </a:xfrm>
          <a:prstGeom prst="rect">
            <a:avLst/>
          </a:prstGeom>
          <a:noFill/>
          <a:ln>
            <a:solidFill>
              <a:srgbClr val="A647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66790C-8A60-924E-AF9F-FB7BAF94505A}"/>
              </a:ext>
            </a:extLst>
          </p:cNvPr>
          <p:cNvSpPr/>
          <p:nvPr/>
        </p:nvSpPr>
        <p:spPr>
          <a:xfrm>
            <a:off x="462455" y="1439917"/>
            <a:ext cx="11729545" cy="875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>
                <a:solidFill>
                  <a:srgbClr val="00B050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Všeobecný nájom podľa § 2 nariadenia č. 238/2010 Z. z.</a:t>
            </a:r>
          </a:p>
          <a:p>
            <a:r>
              <a:rPr lang="sk-SK" sz="3200" b="1" dirty="0">
                <a:solidFill>
                  <a:srgbClr val="C00000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Poľnohospodársky podnik, súkromne hospodáriaci roľník </a:t>
            </a:r>
          </a:p>
          <a:p>
            <a:endParaRPr lang="sk-SK" sz="2800" b="1" dirty="0">
              <a:solidFill>
                <a:srgbClr val="00B050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r>
              <a:rPr lang="sk-SK" sz="2800" b="1" dirty="0">
                <a:solidFill>
                  <a:srgbClr val="00B050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Osobitný nájom podľa § 2a nariadenia č. 238/2010 Z. z.</a:t>
            </a:r>
          </a:p>
          <a:p>
            <a:r>
              <a:rPr lang="sk-SK" sz="3200" b="1" dirty="0">
                <a:solidFill>
                  <a:srgbClr val="C00000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Mladý poľnohospodár, poľnohospodár spĺňajúci podmienky malého podniku alebo </a:t>
            </a:r>
            <a:r>
              <a:rPr lang="sk-SK" sz="3200" b="1" dirty="0" err="1">
                <a:solidFill>
                  <a:srgbClr val="C00000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mikropodniku</a:t>
            </a:r>
            <a:endParaRPr lang="sk-SK" sz="3200" b="1" dirty="0">
              <a:solidFill>
                <a:srgbClr val="C00000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2800" b="1" dirty="0">
              <a:solidFill>
                <a:srgbClr val="FF0000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r>
              <a:rPr lang="sk-SK" sz="2800" b="1" dirty="0">
                <a:solidFill>
                  <a:srgbClr val="00B050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Osobitný nájom podľa § 2b nariadenia č. 238/2010 Z. z.</a:t>
            </a:r>
          </a:p>
          <a:p>
            <a:r>
              <a:rPr lang="sk-SK" sz="3200" b="1" dirty="0">
                <a:solidFill>
                  <a:srgbClr val="C00000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Poľnohospodár, ktorý aspoň na polovici obhospodarovanej výmery  vykonáva špeciálnu rastlinnú výrobu alebo vyrába finálny produkt</a:t>
            </a:r>
          </a:p>
          <a:p>
            <a:endParaRPr lang="sk-SK" sz="2800" b="1" dirty="0">
              <a:solidFill>
                <a:srgbClr val="FF0000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2000" b="1" dirty="0">
              <a:solidFill>
                <a:srgbClr val="FF0000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2000" b="1" dirty="0">
              <a:solidFill>
                <a:srgbClr val="FF0000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2000" b="1" dirty="0">
              <a:solidFill>
                <a:srgbClr val="FF0000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2000" b="1" dirty="0">
              <a:solidFill>
                <a:srgbClr val="FF0000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2000" b="1" dirty="0">
              <a:solidFill>
                <a:srgbClr val="FF0000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2000" b="1" dirty="0">
              <a:solidFill>
                <a:srgbClr val="FF0000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2000" b="1" dirty="0">
              <a:solidFill>
                <a:srgbClr val="FF0000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2000" b="1" dirty="0">
              <a:solidFill>
                <a:srgbClr val="FF0000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2000" b="1" dirty="0">
              <a:solidFill>
                <a:srgbClr val="FF0000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2000" b="1" dirty="0">
              <a:solidFill>
                <a:srgbClr val="FF0000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2000" b="1" dirty="0">
              <a:solidFill>
                <a:srgbClr val="FF0000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1500" b="1" dirty="0">
              <a:solidFill>
                <a:srgbClr val="652601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581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5812E32-4BFE-DA4A-91C7-104BCD2882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21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8A9CBD1-747F-BE48-B093-9C15BE7052AD}"/>
              </a:ext>
            </a:extLst>
          </p:cNvPr>
          <p:cNvSpPr/>
          <p:nvPr/>
        </p:nvSpPr>
        <p:spPr>
          <a:xfrm>
            <a:off x="12871938" y="4569802"/>
            <a:ext cx="2679561" cy="2602523"/>
          </a:xfrm>
          <a:prstGeom prst="rect">
            <a:avLst/>
          </a:prstGeom>
          <a:noFill/>
          <a:ln>
            <a:solidFill>
              <a:srgbClr val="A647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66790C-8A60-924E-AF9F-FB7BAF94505A}"/>
              </a:ext>
            </a:extLst>
          </p:cNvPr>
          <p:cNvSpPr/>
          <p:nvPr/>
        </p:nvSpPr>
        <p:spPr>
          <a:xfrm>
            <a:off x="5147733" y="83127"/>
            <a:ext cx="6776412" cy="10227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/>
            <a:r>
              <a:rPr lang="sk-SK" sz="2000" dirty="0">
                <a:solidFill>
                  <a:srgbClr val="00B050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	Všeobecný nájom </a:t>
            </a:r>
            <a:r>
              <a:rPr lang="sk-SK" sz="2000" b="1" dirty="0">
                <a:solidFill>
                  <a:srgbClr val="00B050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podľa § 2 nariadenia </a:t>
            </a:r>
            <a:r>
              <a:rPr lang="sk-SK" sz="2000" dirty="0">
                <a:solidFill>
                  <a:srgbClr val="00B050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č. 238/2010 Z. z.</a:t>
            </a:r>
          </a:p>
          <a:p>
            <a:endParaRPr lang="sk-SK" sz="1500" dirty="0">
              <a:solidFill>
                <a:srgbClr val="652601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pPr>
              <a:tabLst>
                <a:tab pos="360363" algn="l"/>
              </a:tabLst>
            </a:pPr>
            <a:r>
              <a:rPr lang="sk-SK" sz="2000" b="1" dirty="0">
                <a:solidFill>
                  <a:srgbClr val="FF0000"/>
                </a:solidFill>
                <a:latin typeface="Innogy" panose="020B0503040000020003" pitchFamily="34" charset="0"/>
                <a:cs typeface="Times New Roman" panose="02020603050405020304" pitchFamily="18" charset="0"/>
              </a:rPr>
              <a:t>	Poľnohospodársky podnik, súkromne hospodáriaci roľník </a:t>
            </a:r>
          </a:p>
          <a:p>
            <a:pPr marL="442913" indent="-442913"/>
            <a:endParaRPr lang="sk-SK" dirty="0"/>
          </a:p>
          <a:p>
            <a:pPr>
              <a:tabLst>
                <a:tab pos="360363" algn="l"/>
              </a:tabLst>
            </a:pPr>
            <a:r>
              <a:rPr lang="sk-SK" sz="2400" dirty="0">
                <a:solidFill>
                  <a:srgbClr val="652601"/>
                </a:solidFill>
              </a:rPr>
              <a:t>	</a:t>
            </a:r>
            <a:r>
              <a:rPr lang="sk-SK" sz="2400" u="sng" dirty="0">
                <a:solidFill>
                  <a:srgbClr val="652601"/>
                </a:solidFill>
              </a:rPr>
              <a:t>Fond neprenajme  pozemok </a:t>
            </a:r>
            <a:r>
              <a:rPr lang="sk-SK" sz="2400" b="1" u="sng" dirty="0">
                <a:solidFill>
                  <a:srgbClr val="652601"/>
                </a:solidFill>
              </a:rPr>
              <a:t>právnickej osobe</a:t>
            </a:r>
            <a:r>
              <a:rPr lang="sk-SK" sz="2400" u="sng" dirty="0">
                <a:solidFill>
                  <a:srgbClr val="652601"/>
                </a:solidFill>
              </a:rPr>
              <a:t>, ak</a:t>
            </a:r>
          </a:p>
          <a:p>
            <a:endParaRPr lang="sk-SK" sz="2400" dirty="0">
              <a:solidFill>
                <a:srgbClr val="652601"/>
              </a:solidFill>
            </a:endParaRPr>
          </a:p>
          <a:p>
            <a:pPr marL="360363" lvl="0" indent="-268288"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rgbClr val="652601"/>
                </a:solidFill>
              </a:rPr>
              <a:t>nemá v predmete činnosti poľnohospodársku výrobu,</a:t>
            </a:r>
          </a:p>
          <a:p>
            <a:pPr marL="360363" lvl="0" indent="-268288">
              <a:buFont typeface="Arial" panose="020B0604020202020204" pitchFamily="34" charset="0"/>
              <a:buChar char="•"/>
            </a:pPr>
            <a:endParaRPr lang="sk-SK" sz="2400" b="1" dirty="0">
              <a:solidFill>
                <a:srgbClr val="652601"/>
              </a:solidFill>
            </a:endParaRPr>
          </a:p>
          <a:p>
            <a:pPr marL="360363" lvl="0" indent="-268288"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rgbClr val="652601"/>
                </a:solidFill>
              </a:rPr>
              <a:t>je dlžníkom fondu sama alebo právnická osoba ňou ovládaná alebo ju ovládajúca (§ 66a Obchodného zákonníka),</a:t>
            </a:r>
          </a:p>
          <a:p>
            <a:pPr marL="360363" lvl="0" indent="-268288">
              <a:buFont typeface="Arial" panose="020B0604020202020204" pitchFamily="34" charset="0"/>
              <a:buChar char="•"/>
            </a:pPr>
            <a:endParaRPr lang="sk-SK" sz="2400" b="1" dirty="0">
              <a:solidFill>
                <a:srgbClr val="652601"/>
              </a:solidFill>
            </a:endParaRPr>
          </a:p>
          <a:p>
            <a:pPr marL="360363" lvl="0" indent="-268288"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rgbClr val="652601"/>
                </a:solidFill>
              </a:rPr>
              <a:t>je spoločníkom, štatutárnym orgánom alebo členom štatutárneho orgánu osoby, ktorá bola spoločníkom, štatutárnym orgánom alebo členom štatutárneho orgánu  doterajšieho nájomcu, ktorý je dlžníkom fondu,</a:t>
            </a:r>
          </a:p>
          <a:p>
            <a:endParaRPr lang="sk-SK" sz="2000" b="1" dirty="0">
              <a:solidFill>
                <a:srgbClr val="FF0000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2000" b="1" dirty="0">
              <a:solidFill>
                <a:srgbClr val="FF0000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2000" b="1" dirty="0">
              <a:solidFill>
                <a:srgbClr val="FF0000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2000" b="1" dirty="0">
              <a:solidFill>
                <a:srgbClr val="FF0000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2000" b="1" dirty="0">
              <a:solidFill>
                <a:srgbClr val="FF0000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2000" b="1" dirty="0">
              <a:solidFill>
                <a:srgbClr val="FF0000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2000" b="1" dirty="0">
              <a:solidFill>
                <a:srgbClr val="FF0000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2000" b="1" dirty="0">
              <a:solidFill>
                <a:srgbClr val="FF0000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2000" b="1" dirty="0">
              <a:solidFill>
                <a:srgbClr val="FF0000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2000" b="1" dirty="0">
              <a:solidFill>
                <a:srgbClr val="FF0000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2000" b="1" dirty="0">
              <a:solidFill>
                <a:srgbClr val="FF0000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1500" b="1" dirty="0">
              <a:solidFill>
                <a:srgbClr val="652601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160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5812E32-4BFE-DA4A-91C7-104BCD2882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5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8A9CBD1-747F-BE48-B093-9C15BE7052AD}"/>
              </a:ext>
            </a:extLst>
          </p:cNvPr>
          <p:cNvSpPr/>
          <p:nvPr/>
        </p:nvSpPr>
        <p:spPr>
          <a:xfrm>
            <a:off x="12871938" y="4569802"/>
            <a:ext cx="2679561" cy="2602523"/>
          </a:xfrm>
          <a:prstGeom prst="rect">
            <a:avLst/>
          </a:prstGeom>
          <a:noFill/>
          <a:ln>
            <a:solidFill>
              <a:srgbClr val="A647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66790C-8A60-924E-AF9F-FB7BAF94505A}"/>
              </a:ext>
            </a:extLst>
          </p:cNvPr>
          <p:cNvSpPr/>
          <p:nvPr/>
        </p:nvSpPr>
        <p:spPr>
          <a:xfrm>
            <a:off x="5130800" y="0"/>
            <a:ext cx="6423891" cy="9956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dirty="0"/>
          </a:p>
          <a:p>
            <a:pPr marL="360363" lvl="0" indent="-268288"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rgbClr val="652601"/>
                </a:solidFill>
              </a:rPr>
              <a:t>jej spoločníkom, štatutárnym orgánom alebo členom jej štatutárneho orgánu je osoba, ktorá je alebo bola spoločníkom, štatutárnym orgánom alebo členom štatutárneho orgánu doterajšieho nájomcu, ktorý je dlžníkom fondu,</a:t>
            </a:r>
          </a:p>
          <a:p>
            <a:pPr marL="360363" lvl="0" indent="-184150">
              <a:buFont typeface="Arial" panose="020B0604020202020204" pitchFamily="34" charset="0"/>
              <a:buChar char="•"/>
            </a:pPr>
            <a:endParaRPr lang="sk-SK" sz="2400" b="1" dirty="0">
              <a:solidFill>
                <a:srgbClr val="652601"/>
              </a:solidFill>
            </a:endParaRPr>
          </a:p>
          <a:p>
            <a:pPr marL="360363" lvl="0" indent="-268288"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rgbClr val="652601"/>
                </a:solidFill>
              </a:rPr>
              <a:t>má daňové nedoplatky, nedoplatky colného dlhu, nedoplatky poistného na    zdravotné  poistenie, sociálne poistenie alebo príspevkov na starobné dôchodkové sporenie, alebo</a:t>
            </a:r>
          </a:p>
          <a:p>
            <a:pPr marL="360363" lvl="0" indent="-268288">
              <a:buFont typeface="Arial" panose="020B0604020202020204" pitchFamily="34" charset="0"/>
              <a:buChar char="•"/>
            </a:pPr>
            <a:endParaRPr lang="sk-SK" sz="2400" b="1" dirty="0">
              <a:solidFill>
                <a:srgbClr val="652601"/>
              </a:solidFill>
            </a:endParaRPr>
          </a:p>
          <a:p>
            <a:pPr marL="360363" lvl="0" indent="-268288"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rgbClr val="652601"/>
                </a:solidFill>
              </a:rPr>
              <a:t>nemá uzatvorené nájomné zmluvy s fyzickými osobami na pozemky, ktoré tvoria  ucelený celok s pozemkami fondu, ktoré majú byť predmetom nájmu. </a:t>
            </a:r>
          </a:p>
          <a:p>
            <a:endParaRPr lang="sk-SK" sz="2400" b="1" dirty="0">
              <a:solidFill>
                <a:srgbClr val="FF0000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2000" b="1" dirty="0">
              <a:solidFill>
                <a:srgbClr val="FF0000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2000" b="1" dirty="0">
              <a:solidFill>
                <a:srgbClr val="FF0000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2000" b="1" dirty="0">
              <a:solidFill>
                <a:srgbClr val="FF0000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2000" b="1" dirty="0">
              <a:solidFill>
                <a:srgbClr val="FF0000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2000" b="1" dirty="0">
              <a:solidFill>
                <a:srgbClr val="FF0000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2000" b="1" dirty="0">
              <a:solidFill>
                <a:srgbClr val="FF0000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2000" b="1" dirty="0">
              <a:solidFill>
                <a:srgbClr val="FF0000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2000" b="1" dirty="0">
              <a:solidFill>
                <a:srgbClr val="FF0000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2000" b="1" dirty="0">
              <a:solidFill>
                <a:srgbClr val="FF0000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2000" b="1" dirty="0">
              <a:solidFill>
                <a:srgbClr val="FF0000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1500" b="1" dirty="0">
              <a:solidFill>
                <a:srgbClr val="652601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110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5812E32-4BFE-DA4A-91C7-104BCD2882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8A9CBD1-747F-BE48-B093-9C15BE7052AD}"/>
              </a:ext>
            </a:extLst>
          </p:cNvPr>
          <p:cNvSpPr/>
          <p:nvPr/>
        </p:nvSpPr>
        <p:spPr>
          <a:xfrm>
            <a:off x="12871938" y="4569802"/>
            <a:ext cx="2679561" cy="2602523"/>
          </a:xfrm>
          <a:prstGeom prst="rect">
            <a:avLst/>
          </a:prstGeom>
          <a:noFill/>
          <a:ln>
            <a:solidFill>
              <a:srgbClr val="A647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66790C-8A60-924E-AF9F-FB7BAF94505A}"/>
              </a:ext>
            </a:extLst>
          </p:cNvPr>
          <p:cNvSpPr/>
          <p:nvPr/>
        </p:nvSpPr>
        <p:spPr>
          <a:xfrm>
            <a:off x="5147733" y="0"/>
            <a:ext cx="6379249" cy="9156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dirty="0"/>
          </a:p>
          <a:p>
            <a:r>
              <a:rPr lang="sk-SK" sz="2400" u="sng" dirty="0">
                <a:solidFill>
                  <a:srgbClr val="652601"/>
                </a:solidFill>
              </a:rPr>
              <a:t>Fond neprenajme  pozemok </a:t>
            </a:r>
            <a:r>
              <a:rPr lang="sk-SK" sz="2400" b="1" u="sng" dirty="0">
                <a:solidFill>
                  <a:srgbClr val="652601"/>
                </a:solidFill>
              </a:rPr>
              <a:t>fyzickej osobe</a:t>
            </a:r>
            <a:r>
              <a:rPr lang="sk-SK" sz="2400" dirty="0">
                <a:solidFill>
                  <a:srgbClr val="652601"/>
                </a:solidFill>
              </a:rPr>
              <a:t>, ktorá</a:t>
            </a:r>
          </a:p>
          <a:p>
            <a:pPr lvl="0"/>
            <a:endParaRPr lang="sk-SK" sz="2400" dirty="0">
              <a:solidFill>
                <a:srgbClr val="652601"/>
              </a:solidFill>
            </a:endParaRPr>
          </a:p>
          <a:p>
            <a:pPr marL="360363" lvl="0" indent="-285750"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rgbClr val="652601"/>
                </a:solidFill>
              </a:rPr>
              <a:t>je dlžníkom fondu sama alebo jej blízka osoba</a:t>
            </a:r>
          </a:p>
          <a:p>
            <a:pPr marL="360363" lvl="0" indent="-285750">
              <a:buFont typeface="Arial" panose="020B0604020202020204" pitchFamily="34" charset="0"/>
              <a:buChar char="•"/>
            </a:pPr>
            <a:endParaRPr lang="sk-SK" sz="2400" b="1" dirty="0">
              <a:solidFill>
                <a:srgbClr val="652601"/>
              </a:solidFill>
            </a:endParaRPr>
          </a:p>
          <a:p>
            <a:pPr marL="360363" lvl="0" indent="-285750"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rgbClr val="652601"/>
                </a:solidFill>
              </a:rPr>
              <a:t>má daňové nedoplatky, nedoplatky colného dlhu, nedoplatky poistného na zdravotné  poistenie, sociálne poistenie, alebo príspevkov na starobné dôchodkové sporenie alebo</a:t>
            </a:r>
          </a:p>
          <a:p>
            <a:pPr marL="360363" lvl="0" indent="-285750">
              <a:buFont typeface="Arial" panose="020B0604020202020204" pitchFamily="34" charset="0"/>
              <a:buChar char="•"/>
            </a:pPr>
            <a:endParaRPr lang="sk-SK" sz="2400" b="1" dirty="0">
              <a:solidFill>
                <a:srgbClr val="652601"/>
              </a:solidFill>
            </a:endParaRPr>
          </a:p>
          <a:p>
            <a:pPr marL="360363" lvl="0" indent="-285750"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rgbClr val="652601"/>
                </a:solidFill>
              </a:rPr>
              <a:t>nemá uzatvorené nájomné zmluvy s fyzickými osobami na pozemky, ktoré tvoria ucelený celok s pozemkami fondu, ktoré majú byť predmetom nájmu</a:t>
            </a:r>
          </a:p>
          <a:p>
            <a:endParaRPr lang="sk-SK" sz="2000" b="1" dirty="0">
              <a:solidFill>
                <a:srgbClr val="652601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2000" b="1" dirty="0">
              <a:solidFill>
                <a:srgbClr val="FF0000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2000" b="1" dirty="0">
              <a:solidFill>
                <a:srgbClr val="FF0000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2000" b="1" dirty="0">
              <a:solidFill>
                <a:srgbClr val="FF0000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2000" b="1" dirty="0">
              <a:solidFill>
                <a:srgbClr val="FF0000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2000" b="1" dirty="0">
              <a:solidFill>
                <a:srgbClr val="FF0000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2000" b="1" dirty="0">
              <a:solidFill>
                <a:srgbClr val="FF0000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2000" b="1" dirty="0">
              <a:solidFill>
                <a:srgbClr val="FF0000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2000" b="1" dirty="0">
              <a:solidFill>
                <a:srgbClr val="FF0000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2000" b="1" dirty="0">
              <a:solidFill>
                <a:srgbClr val="FF0000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2000" b="1" dirty="0">
              <a:solidFill>
                <a:srgbClr val="FF0000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  <a:p>
            <a:endParaRPr lang="sk-SK" sz="1500" b="1" dirty="0">
              <a:solidFill>
                <a:srgbClr val="652601"/>
              </a:solidFill>
              <a:latin typeface="Innogy" panose="020B05030400000200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84855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13370</TotalTime>
  <Words>2732</Words>
  <Application>Microsoft Office PowerPoint</Application>
  <PresentationFormat>Širokouhlá</PresentationFormat>
  <Paragraphs>441</Paragraphs>
  <Slides>31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Innogy</vt:lpstr>
      <vt:lpstr>Symbol</vt:lpstr>
      <vt:lpstr>Times New Roman</vt:lpstr>
      <vt:lpstr>Wingdings</vt:lpstr>
      <vt:lpstr>Motív balíka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Deň rodiny</dc:title>
  <dc:creator>PUCOVSKY Lukas</dc:creator>
  <cp:lastModifiedBy>Suchá Alena Ing.</cp:lastModifiedBy>
  <cp:revision>488</cp:revision>
  <cp:lastPrinted>2019-09-30T08:22:18Z</cp:lastPrinted>
  <dcterms:created xsi:type="dcterms:W3CDTF">2018-01-03T14:56:11Z</dcterms:created>
  <dcterms:modified xsi:type="dcterms:W3CDTF">2020-11-03T10:41:15Z</dcterms:modified>
</cp:coreProperties>
</file>